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80" r:id="rId3"/>
    <p:sldId id="290" r:id="rId4"/>
    <p:sldId id="298" r:id="rId5"/>
    <p:sldId id="332" r:id="rId6"/>
    <p:sldId id="300" r:id="rId7"/>
    <p:sldId id="302" r:id="rId8"/>
    <p:sldId id="314" r:id="rId9"/>
    <p:sldId id="308" r:id="rId10"/>
    <p:sldId id="301" r:id="rId11"/>
    <p:sldId id="309" r:id="rId12"/>
    <p:sldId id="310" r:id="rId13"/>
    <p:sldId id="315" r:id="rId14"/>
    <p:sldId id="292" r:id="rId15"/>
    <p:sldId id="283" r:id="rId16"/>
    <p:sldId id="318" r:id="rId17"/>
    <p:sldId id="319" r:id="rId18"/>
    <p:sldId id="294" r:id="rId19"/>
    <p:sldId id="296" r:id="rId20"/>
    <p:sldId id="307" r:id="rId21"/>
    <p:sldId id="311" r:id="rId22"/>
    <p:sldId id="313" r:id="rId23"/>
    <p:sldId id="317" r:id="rId24"/>
    <p:sldId id="320" r:id="rId25"/>
    <p:sldId id="325" r:id="rId26"/>
    <p:sldId id="321" r:id="rId27"/>
    <p:sldId id="326" r:id="rId28"/>
    <p:sldId id="322" r:id="rId29"/>
    <p:sldId id="327" r:id="rId30"/>
    <p:sldId id="323" r:id="rId31"/>
    <p:sldId id="328" r:id="rId32"/>
    <p:sldId id="324" r:id="rId33"/>
    <p:sldId id="330" r:id="rId34"/>
    <p:sldId id="329" r:id="rId35"/>
    <p:sldId id="331" r:id="rId36"/>
  </p:sldIdLst>
  <p:sldSz cx="12192000" cy="6858000"/>
  <p:notesSz cx="6797675" cy="9928225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123" autoAdjust="0"/>
    <p:restoredTop sz="94660"/>
  </p:normalViewPr>
  <p:slideViewPr>
    <p:cSldViewPr snapToGrid="0">
      <p:cViewPr>
        <p:scale>
          <a:sx n="87" d="100"/>
          <a:sy n="87" d="100"/>
        </p:scale>
        <p:origin x="-516" y="1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D2734E-B386-4273-9CB7-B4C259116F61}" type="datetimeFigureOut">
              <a:rPr lang="ru-RU" smtClean="0"/>
              <a:pPr/>
              <a:t>09.10.2019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EC0B8E-2FCD-404A-A812-91A62D128B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79282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" name="Shape 31"/>
          <p:cNvSpPr>
            <a:spLocks noGrp="1"/>
          </p:cNvSpPr>
          <p:nvPr>
            <p:ph type="body" sz="quarter" idx="1"/>
          </p:nvPr>
        </p:nvSpPr>
        <p:spPr>
          <a:xfrm>
            <a:off x="906357" y="4715907"/>
            <a:ext cx="4984962" cy="4467701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3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Параллелограмм 6"/>
          <p:cNvSpPr/>
          <p:nvPr/>
        </p:nvSpPr>
        <p:spPr>
          <a:xfrm rot="18919285">
            <a:off x="-547866" y="792195"/>
            <a:ext cx="1846765" cy="7687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746497" y="6362700"/>
            <a:ext cx="343904" cy="358140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>
                <a:solidFill>
                  <a:srgbClr val="FF0000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  <p:pic>
        <p:nvPicPr>
          <p:cNvPr id="6" name="Рисунок 9" descr="Рисунок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90605" y="258761"/>
            <a:ext cx="1675731" cy="62661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hf hdr="0" ftr="0" dt="0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1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1pPr>
      <a:lvl2pPr marL="714375" marR="0" indent="-257175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2pPr>
      <a:lvl3pPr marL="1208314" marR="0" indent="-293914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3pPr>
      <a:lvl4pPr marL="17145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4pPr>
      <a:lvl5pPr marL="2171700" marR="0" indent="-3429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5pPr>
      <a:lvl6pPr marL="2514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6pPr>
      <a:lvl7pPr marL="29718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7pPr>
      <a:lvl8pPr marL="34290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8pPr>
      <a:lvl9pPr marL="38862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333E4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np-education.ru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Заголовок 1"/>
          <p:cNvSpPr txBox="1">
            <a:spLocks noGrp="1"/>
          </p:cNvSpPr>
          <p:nvPr>
            <p:ph type="ctrTitle"/>
          </p:nvPr>
        </p:nvSpPr>
        <p:spPr>
          <a:xfrm>
            <a:off x="1856014" y="3182523"/>
            <a:ext cx="9309101" cy="1652549"/>
          </a:xfrm>
          <a:prstGeom prst="rect">
            <a:avLst/>
          </a:prstGeom>
        </p:spPr>
        <p:txBody>
          <a:bodyPr anchor="t">
            <a:normAutofit fontScale="90000"/>
          </a:bodyPr>
          <a:lstStyle>
            <a:lvl1pPr algn="l">
              <a:defRPr sz="3200"/>
            </a:lvl1pPr>
          </a:lstStyle>
          <a:p>
            <a:r>
              <a:rPr dirty="0" smtClean="0"/>
              <a:t>О </a:t>
            </a:r>
            <a:r>
              <a:rPr dirty="0" err="1" smtClean="0"/>
              <a:t>создании</a:t>
            </a:r>
            <a:r>
              <a:rPr dirty="0" smtClean="0"/>
              <a:t> </a:t>
            </a:r>
            <a:r>
              <a:rPr dirty="0" err="1" smtClean="0"/>
              <a:t>федеральной</a:t>
            </a:r>
            <a:r>
              <a:rPr dirty="0" smtClean="0"/>
              <a:t> </a:t>
            </a:r>
            <a:r>
              <a:rPr dirty="0" err="1" smtClean="0"/>
              <a:t>сети</a:t>
            </a:r>
            <a:r>
              <a:rPr dirty="0" smtClean="0"/>
              <a:t> </a:t>
            </a:r>
            <a:r>
              <a:rPr dirty="0" err="1" smtClean="0"/>
              <a:t>Центров</a:t>
            </a:r>
            <a:r>
              <a:rPr dirty="0" smtClean="0"/>
              <a:t> </a:t>
            </a:r>
            <a:r>
              <a:rPr dirty="0"/>
              <a:t>образования </a:t>
            </a:r>
            <a:r>
              <a:rPr dirty="0" err="1"/>
              <a:t>цифрового</a:t>
            </a:r>
            <a:r>
              <a:rPr dirty="0"/>
              <a:t> и </a:t>
            </a:r>
            <a:r>
              <a:rPr dirty="0" err="1"/>
              <a:t>гуманитарного</a:t>
            </a:r>
            <a:r>
              <a:rPr dirty="0"/>
              <a:t> </a:t>
            </a:r>
            <a:r>
              <a:rPr dirty="0" err="1"/>
              <a:t>профилей</a:t>
            </a:r>
            <a:r>
              <a:rPr dirty="0"/>
              <a:t> «</a:t>
            </a:r>
            <a:r>
              <a:rPr dirty="0" err="1"/>
              <a:t>Точка</a:t>
            </a:r>
            <a:r>
              <a:rPr dirty="0"/>
              <a:t> </a:t>
            </a:r>
            <a:r>
              <a:rPr dirty="0" err="1"/>
              <a:t>роста</a:t>
            </a:r>
            <a:r>
              <a:rPr dirty="0"/>
              <a:t>» </a:t>
            </a:r>
            <a:r>
              <a:rPr lang="ru-RU" dirty="0" smtClean="0"/>
              <a:t>в 2020 – 2022 годах</a:t>
            </a:r>
            <a:br>
              <a:rPr lang="ru-RU" dirty="0" smtClean="0"/>
            </a:br>
            <a:r>
              <a:rPr lang="ru-RU" dirty="0" smtClean="0"/>
              <a:t>в Ярославской области</a:t>
            </a:r>
            <a:br>
              <a:rPr lang="ru-RU" dirty="0" smtClean="0"/>
            </a:br>
            <a:endParaRPr dirty="0"/>
          </a:p>
        </p:txBody>
      </p:sp>
      <p:grpSp>
        <p:nvGrpSpPr>
          <p:cNvPr id="37" name="Группа 9"/>
          <p:cNvGrpSpPr/>
          <p:nvPr/>
        </p:nvGrpSpPr>
        <p:grpSpPr>
          <a:xfrm>
            <a:off x="8859616" y="5492985"/>
            <a:ext cx="2936048" cy="1095945"/>
            <a:chOff x="0" y="52546"/>
            <a:chExt cx="2936047" cy="1095944"/>
          </a:xfrm>
        </p:grpSpPr>
        <p:pic>
          <p:nvPicPr>
            <p:cNvPr id="34" name="Рисунок 3" descr="Рисунок 3"/>
            <p:cNvPicPr>
              <a:picLocks noChangeAspect="1"/>
            </p:cNvPicPr>
            <p:nvPr/>
          </p:nvPicPr>
          <p:blipFill>
            <a:blip r:embed="rId2" cstate="print"/>
            <a:srcRect t="18495" b="28755"/>
            <a:stretch>
              <a:fillRect/>
            </a:stretch>
          </p:blipFill>
          <p:spPr>
            <a:xfrm>
              <a:off x="0" y="113666"/>
              <a:ext cx="1845977" cy="9737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Рисунок 4" descr="Рисунок 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98198" y="52546"/>
              <a:ext cx="837849" cy="10959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8" name="Рисунок 8" descr="Рисунок 8"/>
          <p:cNvPicPr>
            <a:picLocks noChangeAspect="1"/>
          </p:cNvPicPr>
          <p:nvPr/>
        </p:nvPicPr>
        <p:blipFill>
          <a:blip r:embed="rId4" cstate="print"/>
          <a:srcRect l="27307" t="8943" r="20023" b="77236"/>
          <a:stretch>
            <a:fillRect/>
          </a:stretch>
        </p:blipFill>
        <p:spPr>
          <a:xfrm>
            <a:off x="1750431" y="413700"/>
            <a:ext cx="5674736" cy="2106343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Параллелограмм 10"/>
          <p:cNvSpPr/>
          <p:nvPr/>
        </p:nvSpPr>
        <p:spPr>
          <a:xfrm rot="18919285">
            <a:off x="-1047360" y="4355574"/>
            <a:ext cx="3536020" cy="14719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9017" y="0"/>
                </a:lnTo>
                <a:lnTo>
                  <a:pt x="21600" y="0"/>
                </a:lnTo>
                <a:lnTo>
                  <a:pt x="12583" y="21600"/>
                </a:lnTo>
                <a:close/>
              </a:path>
            </a:pathLst>
          </a:custGeom>
          <a:solidFill>
            <a:srgbClr val="FF00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6673008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/>
            </a:pPr>
            <a:r>
              <a:rPr lang="ru-RU" sz="2900" dirty="0" smtClean="0"/>
              <a:t>Требования к кадровому составу Центра «Точка роста»</a:t>
            </a:r>
            <a:endParaRPr sz="2900"/>
          </a:p>
        </p:txBody>
      </p:sp>
      <p:sp>
        <p:nvSpPr>
          <p:cNvPr id="150" name="Прямоугольник 5"/>
          <p:cNvSpPr txBox="1"/>
          <p:nvPr/>
        </p:nvSpPr>
        <p:spPr>
          <a:xfrm>
            <a:off x="3701666" y="1740664"/>
            <a:ext cx="5750805" cy="256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Руководитель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Педагог по предмету «Технология»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Педагог по предмету «Физкультура и ОБЖ»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Педагог по предмету «Информатика»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Педагог </a:t>
            </a:r>
            <a:r>
              <a:t>дополнительного образования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Педагог по шахматам</a:t>
            </a:r>
          </a:p>
          <a:p>
            <a:pPr marL="174625" indent="-174625">
              <a:lnSpc>
                <a:spcPct val="115000"/>
              </a:lnSpc>
              <a:buClr>
                <a:srgbClr val="FF0000"/>
              </a:buClr>
              <a:buSzPct val="100000"/>
              <a:buFont typeface="Arial"/>
              <a:buChar char="•"/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Педагог-организатор</a:t>
            </a:r>
            <a:endParaRPr/>
          </a:p>
        </p:txBody>
      </p:sp>
      <p:sp>
        <p:nvSpPr>
          <p:cNvPr id="151" name="Правая фигурная скобка 6"/>
          <p:cNvSpPr/>
          <p:nvPr/>
        </p:nvSpPr>
        <p:spPr>
          <a:xfrm>
            <a:off x="9230405" y="1703529"/>
            <a:ext cx="410967" cy="27226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5965" y="0"/>
                  <a:pt x="10800" y="669"/>
                  <a:pt x="10800" y="1494"/>
                </a:cubicBezTo>
                <a:lnTo>
                  <a:pt x="10800" y="9306"/>
                </a:lnTo>
                <a:cubicBezTo>
                  <a:pt x="10800" y="10131"/>
                  <a:pt x="15635" y="10800"/>
                  <a:pt x="21600" y="10800"/>
                </a:cubicBezTo>
                <a:cubicBezTo>
                  <a:pt x="15635" y="10800"/>
                  <a:pt x="10800" y="11469"/>
                  <a:pt x="10800" y="12294"/>
                </a:cubicBezTo>
                <a:lnTo>
                  <a:pt x="10800" y="20106"/>
                </a:lnTo>
                <a:cubicBezTo>
                  <a:pt x="10800" y="20931"/>
                  <a:pt x="5965" y="21600"/>
                  <a:pt x="0" y="21600"/>
                </a:cubicBezTo>
              </a:path>
            </a:pathLst>
          </a:custGeom>
          <a:ln w="6350">
            <a:solidFill>
              <a:srgbClr val="FF0000"/>
            </a:solidFill>
            <a:miter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152" name="Прямоугольник 7"/>
          <p:cNvSpPr txBox="1"/>
          <p:nvPr/>
        </p:nvSpPr>
        <p:spPr>
          <a:xfrm>
            <a:off x="9816029" y="2096729"/>
            <a:ext cx="2224709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 algn="just">
              <a:lnSpc>
                <a:spcPct val="115000"/>
              </a:lnSpc>
              <a:defRPr sz="2000">
                <a:solidFill>
                  <a:srgbClr val="333E48"/>
                </a:solidFill>
                <a:uFill>
                  <a:solidFill>
                    <a:srgbClr val="000000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Не менее 4-х единиц, допускается совмещение не более двух должностей</a:t>
            </a:r>
          </a:p>
        </p:txBody>
      </p:sp>
      <p:pic>
        <p:nvPicPr>
          <p:cNvPr id="6146" name="Picture 2" descr="C:\Users\User\Desktop\Иконки\PNG\PNG_icons_basic\icon_basic (16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455" y="1748964"/>
            <a:ext cx="3260993" cy="3414694"/>
          </a:xfrm>
          <a:prstGeom prst="rect">
            <a:avLst/>
          </a:prstGeom>
          <a:noFill/>
        </p:spPr>
      </p:pic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588646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/>
          <a:p>
            <a:pPr>
              <a:defRPr sz="2800"/>
            </a:pPr>
            <a:r>
              <a:t>Образовательные сессии </a:t>
            </a:r>
            <a:br/>
            <a:r>
              <a:t>для педагогов Центров</a:t>
            </a:r>
          </a:p>
        </p:txBody>
      </p:sp>
      <p:sp>
        <p:nvSpPr>
          <p:cNvPr id="157" name="Прямоугольник 4"/>
          <p:cNvSpPr txBox="1"/>
          <p:nvPr/>
        </p:nvSpPr>
        <p:spPr>
          <a:xfrm>
            <a:off x="3069770" y="1700320"/>
            <a:ext cx="1332097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Soft Skills</a:t>
            </a:r>
          </a:p>
        </p:txBody>
      </p:sp>
      <p:sp>
        <p:nvSpPr>
          <p:cNvPr id="158" name="Прямоугольник 6"/>
          <p:cNvSpPr txBox="1"/>
          <p:nvPr/>
        </p:nvSpPr>
        <p:spPr>
          <a:xfrm>
            <a:off x="7354159" y="1700320"/>
            <a:ext cx="1417053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Hard Skills</a:t>
            </a:r>
          </a:p>
        </p:txBody>
      </p:sp>
      <p:sp>
        <p:nvSpPr>
          <p:cNvPr id="159" name="Прямоугольник 3"/>
          <p:cNvSpPr txBox="1"/>
          <p:nvPr/>
        </p:nvSpPr>
        <p:spPr>
          <a:xfrm>
            <a:off x="162055" y="2143988"/>
            <a:ext cx="1753529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Содержание:</a:t>
            </a:r>
          </a:p>
        </p:txBody>
      </p:sp>
      <p:sp>
        <p:nvSpPr>
          <p:cNvPr id="160" name="Прямоугольник 3"/>
          <p:cNvSpPr txBox="1"/>
          <p:nvPr/>
        </p:nvSpPr>
        <p:spPr>
          <a:xfrm>
            <a:off x="175387" y="4773975"/>
            <a:ext cx="9239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61" name="Прямоугольник 3"/>
          <p:cNvSpPr txBox="1"/>
          <p:nvPr/>
        </p:nvSpPr>
        <p:spPr>
          <a:xfrm>
            <a:off x="692735" y="5417953"/>
            <a:ext cx="1162681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Формат:</a:t>
            </a:r>
          </a:p>
        </p:txBody>
      </p:sp>
      <p:sp>
        <p:nvSpPr>
          <p:cNvPr id="162" name="Прямоугольник 3"/>
          <p:cNvSpPr txBox="1"/>
          <p:nvPr/>
        </p:nvSpPr>
        <p:spPr>
          <a:xfrm>
            <a:off x="1990606" y="2275696"/>
            <a:ext cx="4228415" cy="21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ТРИЗ</a:t>
            </a:r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Навыки презентации проекта</a:t>
            </a:r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Обучение гибким компетенциям: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Командная работа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Креативное и критическое мышление</a:t>
            </a:r>
          </a:p>
        </p:txBody>
      </p:sp>
      <p:sp>
        <p:nvSpPr>
          <p:cNvPr id="163" name="Прямоугольник 3"/>
          <p:cNvSpPr txBox="1"/>
          <p:nvPr/>
        </p:nvSpPr>
        <p:spPr>
          <a:xfrm>
            <a:off x="2088355" y="5388214"/>
            <a:ext cx="257217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Онлайн</a:t>
            </a:r>
            <a:r>
              <a:rPr lang="ru-RU" dirty="0" smtClean="0"/>
              <a:t>-</a:t>
            </a:r>
            <a:r>
              <a:rPr smtClean="0"/>
              <a:t>видеокурсы</a:t>
            </a:r>
            <a:endParaRPr/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Домашнее задание</a:t>
            </a:r>
          </a:p>
        </p:txBody>
      </p:sp>
      <p:sp>
        <p:nvSpPr>
          <p:cNvPr id="164" name="Прямоугольник 3"/>
          <p:cNvSpPr txBox="1"/>
          <p:nvPr/>
        </p:nvSpPr>
        <p:spPr>
          <a:xfrm>
            <a:off x="6246925" y="5378958"/>
            <a:ext cx="3394517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Онлайн</a:t>
            </a:r>
            <a:r>
              <a:rPr lang="ru-RU" dirty="0" smtClean="0"/>
              <a:t>-в</a:t>
            </a:r>
            <a:r>
              <a:rPr smtClean="0"/>
              <a:t>идеокурсы</a:t>
            </a:r>
            <a:endParaRPr/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Обучение на оборудовании</a:t>
            </a:r>
          </a:p>
        </p:txBody>
      </p:sp>
      <p:sp>
        <p:nvSpPr>
          <p:cNvPr id="166" name="Прямоугольник 3"/>
          <p:cNvSpPr txBox="1"/>
          <p:nvPr/>
        </p:nvSpPr>
        <p:spPr>
          <a:xfrm>
            <a:off x="6259387" y="4773975"/>
            <a:ext cx="92396" cy="400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/>
          </a:p>
        </p:txBody>
      </p:sp>
      <p:sp>
        <p:nvSpPr>
          <p:cNvPr id="167" name="Прямоугольник 3"/>
          <p:cNvSpPr txBox="1"/>
          <p:nvPr/>
        </p:nvSpPr>
        <p:spPr>
          <a:xfrm>
            <a:off x="6294044" y="2275696"/>
            <a:ext cx="5679111" cy="2119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Типовые планы и техники проведения занятий</a:t>
            </a:r>
          </a:p>
          <a:p>
            <a:pPr>
              <a:lnSpc>
                <a:spcPct val="120000"/>
              </a:lnSpc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Обучение предметным навыкам: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Программирование 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3D-моделирование и 3D-печать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Разработка виртуальной реальности</a:t>
            </a:r>
          </a:p>
          <a:p>
            <a:pPr marL="200526" indent="-200526">
              <a:lnSpc>
                <a:spcPct val="120000"/>
              </a:lnSpc>
              <a:buSzPct val="100000"/>
              <a:buChar char="-"/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Управления коптером</a:t>
            </a: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smtClean="0"/>
              <a:t>Онлайн </a:t>
            </a:r>
            <a:r>
              <a:t>обучение (Soft skills)</a:t>
            </a:r>
          </a:p>
        </p:txBody>
      </p:sp>
      <p:sp>
        <p:nvSpPr>
          <p:cNvPr id="171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4891313" y="6400801"/>
            <a:ext cx="6342744" cy="333829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0" indent="0" algn="just" defTabSz="896111">
              <a:lnSpc>
                <a:spcPct val="100000"/>
              </a:lnSpc>
              <a:spcBef>
                <a:spcPts val="900"/>
              </a:spcBef>
              <a:buSzTx/>
              <a:buNone/>
              <a:defRPr sz="1372"/>
            </a:lvl1pPr>
          </a:lstStyle>
          <a:p>
            <a:r>
              <a:t>* Обязательно наличие Подтвержденной учетной записи на портале Госулуг</a:t>
            </a:r>
          </a:p>
        </p:txBody>
      </p:sp>
      <p:sp>
        <p:nvSpPr>
          <p:cNvPr id="173" name="Прямоугольник 4"/>
          <p:cNvSpPr txBox="1"/>
          <p:nvPr/>
        </p:nvSpPr>
        <p:spPr>
          <a:xfrm>
            <a:off x="1522714" y="2375230"/>
            <a:ext cx="81826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1</a:t>
            </a:r>
          </a:p>
        </p:txBody>
      </p:sp>
      <p:sp>
        <p:nvSpPr>
          <p:cNvPr id="174" name="Прямоугольник 5"/>
          <p:cNvSpPr txBox="1"/>
          <p:nvPr/>
        </p:nvSpPr>
        <p:spPr>
          <a:xfrm>
            <a:off x="217867" y="2812842"/>
            <a:ext cx="3540020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регистрация* на портале </a:t>
            </a:r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2"/>
              </a:rPr>
              <a:t>https://np-education.ru/</a:t>
            </a:r>
            <a:r>
              <a:t> </a:t>
            </a:r>
          </a:p>
        </p:txBody>
      </p:sp>
      <p:sp>
        <p:nvSpPr>
          <p:cNvPr id="175" name="Прямоугольник 6"/>
          <p:cNvSpPr txBox="1"/>
          <p:nvPr/>
        </p:nvSpPr>
        <p:spPr>
          <a:xfrm>
            <a:off x="5458146" y="2424956"/>
            <a:ext cx="81826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2</a:t>
            </a:r>
          </a:p>
        </p:txBody>
      </p:sp>
      <p:sp>
        <p:nvSpPr>
          <p:cNvPr id="176" name="Прямоугольник 7"/>
          <p:cNvSpPr txBox="1"/>
          <p:nvPr/>
        </p:nvSpPr>
        <p:spPr>
          <a:xfrm>
            <a:off x="4640183" y="2812841"/>
            <a:ext cx="2454195" cy="667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входное тестирование </a:t>
            </a:r>
          </a:p>
        </p:txBody>
      </p:sp>
      <p:sp>
        <p:nvSpPr>
          <p:cNvPr id="177" name="Прямоугольник 8"/>
          <p:cNvSpPr txBox="1"/>
          <p:nvPr/>
        </p:nvSpPr>
        <p:spPr>
          <a:xfrm>
            <a:off x="9620578" y="2375230"/>
            <a:ext cx="81826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3</a:t>
            </a:r>
          </a:p>
        </p:txBody>
      </p:sp>
      <p:sp>
        <p:nvSpPr>
          <p:cNvPr id="178" name="Прямоугольник 9"/>
          <p:cNvSpPr txBox="1"/>
          <p:nvPr/>
        </p:nvSpPr>
        <p:spPr>
          <a:xfrm>
            <a:off x="8329346" y="2812842"/>
            <a:ext cx="3400732" cy="959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пройти 6 образовательных модулей в формате видеолекций </a:t>
            </a:r>
          </a:p>
        </p:txBody>
      </p:sp>
      <p:sp>
        <p:nvSpPr>
          <p:cNvPr id="179" name="Прямоугольник 10"/>
          <p:cNvSpPr txBox="1"/>
          <p:nvPr/>
        </p:nvSpPr>
        <p:spPr>
          <a:xfrm>
            <a:off x="1522714" y="4752871"/>
            <a:ext cx="81826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6</a:t>
            </a:r>
          </a:p>
        </p:txBody>
      </p:sp>
      <p:sp>
        <p:nvSpPr>
          <p:cNvPr id="180" name="Прямоугольник 11"/>
          <p:cNvSpPr txBox="1"/>
          <p:nvPr/>
        </p:nvSpPr>
        <p:spPr>
          <a:xfrm>
            <a:off x="570540" y="5145933"/>
            <a:ext cx="2834675" cy="12515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получить удостоверение </a:t>
            </a:r>
            <a:br/>
            <a:r>
              <a:t>о повышении квалификации</a:t>
            </a:r>
          </a:p>
        </p:txBody>
      </p:sp>
      <p:sp>
        <p:nvSpPr>
          <p:cNvPr id="181" name="Прямоугольник 12"/>
          <p:cNvSpPr txBox="1"/>
          <p:nvPr/>
        </p:nvSpPr>
        <p:spPr>
          <a:xfrm>
            <a:off x="5458146" y="4752871"/>
            <a:ext cx="818268" cy="3752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5</a:t>
            </a:r>
          </a:p>
        </p:txBody>
      </p:sp>
      <p:sp>
        <p:nvSpPr>
          <p:cNvPr id="182" name="Прямоугольник 13"/>
          <p:cNvSpPr txBox="1"/>
          <p:nvPr/>
        </p:nvSpPr>
        <p:spPr>
          <a:xfrm>
            <a:off x="4573315" y="5145933"/>
            <a:ext cx="2587931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пройти итоговое тестирование </a:t>
            </a:r>
          </a:p>
        </p:txBody>
      </p:sp>
      <p:sp>
        <p:nvSpPr>
          <p:cNvPr id="183" name="Прямоугольник 14"/>
          <p:cNvSpPr txBox="1"/>
          <p:nvPr/>
        </p:nvSpPr>
        <p:spPr>
          <a:xfrm>
            <a:off x="9620578" y="4684936"/>
            <a:ext cx="818268" cy="375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Шаг 4</a:t>
            </a:r>
          </a:p>
        </p:txBody>
      </p:sp>
      <p:sp>
        <p:nvSpPr>
          <p:cNvPr id="184" name="Прямоугольник 15"/>
          <p:cNvSpPr txBox="1"/>
          <p:nvPr/>
        </p:nvSpPr>
        <p:spPr>
          <a:xfrm>
            <a:off x="8329346" y="5145933"/>
            <a:ext cx="3400732" cy="667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выполнить домашнее задание </a:t>
            </a:r>
          </a:p>
        </p:txBody>
      </p:sp>
      <p:sp>
        <p:nvSpPr>
          <p:cNvPr id="185" name="Прямая со стрелкой 19"/>
          <p:cNvSpPr/>
          <p:nvPr/>
        </p:nvSpPr>
        <p:spPr>
          <a:xfrm>
            <a:off x="2876307" y="2562846"/>
            <a:ext cx="2046515" cy="1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6" name="Прямая со стрелкой 21"/>
          <p:cNvSpPr/>
          <p:nvPr/>
        </p:nvSpPr>
        <p:spPr>
          <a:xfrm>
            <a:off x="6784042" y="2562846"/>
            <a:ext cx="2046515" cy="1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Прямая со стрелкой 22"/>
          <p:cNvSpPr/>
          <p:nvPr/>
        </p:nvSpPr>
        <p:spPr>
          <a:xfrm flipH="1">
            <a:off x="6747757" y="4872551"/>
            <a:ext cx="2119086" cy="1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8" name="Прямая со стрелкой 24"/>
          <p:cNvSpPr/>
          <p:nvPr/>
        </p:nvSpPr>
        <p:spPr>
          <a:xfrm flipH="1">
            <a:off x="2840021" y="4940487"/>
            <a:ext cx="2119086" cy="1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Прямая со стрелкой 25"/>
          <p:cNvSpPr/>
          <p:nvPr/>
        </p:nvSpPr>
        <p:spPr>
          <a:xfrm>
            <a:off x="10029712" y="3905251"/>
            <a:ext cx="1" cy="653145"/>
          </a:xfrm>
          <a:prstGeom prst="line">
            <a:avLst/>
          </a:prstGeom>
          <a:ln w="38100">
            <a:solidFill>
              <a:srgbClr val="FF0000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Примерный перечень оборудования для оснащения Центра «Точка роста»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 numCol="2"/>
          <a:lstStyle/>
          <a:p>
            <a:r>
              <a:rPr lang="ru-RU" dirty="0" smtClean="0"/>
              <a:t>3</a:t>
            </a:r>
            <a:r>
              <a:rPr lang="en-US" dirty="0" smtClean="0"/>
              <a:t>D</a:t>
            </a:r>
            <a:r>
              <a:rPr lang="ru-RU" dirty="0" smtClean="0"/>
              <a:t>-принтер</a:t>
            </a:r>
          </a:p>
          <a:p>
            <a:r>
              <a:rPr lang="ru-RU" dirty="0" smtClean="0"/>
              <a:t>Интерактивный комплекс</a:t>
            </a:r>
          </a:p>
          <a:p>
            <a:r>
              <a:rPr lang="ru-RU" dirty="0" smtClean="0"/>
              <a:t>Многофункциональный инструмент(</a:t>
            </a:r>
            <a:r>
              <a:rPr lang="ru-RU" dirty="0" err="1" smtClean="0"/>
              <a:t>мультитул</a:t>
            </a:r>
            <a:r>
              <a:rPr lang="ru-RU" dirty="0" smtClean="0"/>
              <a:t>)</a:t>
            </a:r>
          </a:p>
          <a:p>
            <a:r>
              <a:rPr lang="ru-RU" dirty="0" smtClean="0"/>
              <a:t>Клеевой пистолет</a:t>
            </a:r>
          </a:p>
          <a:p>
            <a:r>
              <a:rPr lang="ru-RU" dirty="0" err="1" smtClean="0"/>
              <a:t>Квадрокоптер</a:t>
            </a:r>
            <a:endParaRPr lang="ru-RU" dirty="0" smtClean="0"/>
          </a:p>
          <a:p>
            <a:r>
              <a:rPr lang="ru-RU" dirty="0" smtClean="0"/>
              <a:t>Фотоаппарат</a:t>
            </a:r>
          </a:p>
          <a:p>
            <a:r>
              <a:rPr lang="ru-RU" dirty="0" smtClean="0"/>
              <a:t>Видеокамера</a:t>
            </a:r>
          </a:p>
          <a:p>
            <a:r>
              <a:rPr lang="ru-RU" dirty="0" smtClean="0"/>
              <a:t>Микрофон</a:t>
            </a:r>
          </a:p>
          <a:p>
            <a:r>
              <a:rPr lang="ru-RU" dirty="0" smtClean="0"/>
              <a:t>Тренажер-манекен для отработки сердечно- легочной реанимации</a:t>
            </a:r>
          </a:p>
          <a:p>
            <a:endParaRPr lang="ru-RU" dirty="0" smtClean="0"/>
          </a:p>
          <a:p>
            <a:r>
              <a:rPr lang="ru-RU" dirty="0" smtClean="0"/>
              <a:t>Тренажер-манекен для отработки удаления инородных тел из верхних дыхательных путей</a:t>
            </a:r>
          </a:p>
          <a:p>
            <a:r>
              <a:rPr lang="ru-RU" dirty="0" smtClean="0"/>
              <a:t>Набор имитаторов травм и поражений</a:t>
            </a:r>
          </a:p>
          <a:p>
            <a:r>
              <a:rPr lang="ru-RU" dirty="0" smtClean="0"/>
              <a:t>Средства оказания первой медицинской помощи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t>Требование к </a:t>
            </a:r>
            <a:r>
              <a:rPr/>
              <a:t>инфраструктуре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r>
              <a:rPr smtClean="0"/>
              <a:t>Центра </a:t>
            </a:r>
            <a:r>
              <a:t>«Точка роста»</a:t>
            </a:r>
          </a:p>
        </p:txBody>
      </p:sp>
      <p:sp>
        <p:nvSpPr>
          <p:cNvPr id="116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822037" y="1790700"/>
            <a:ext cx="9425208" cy="506729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lnSpc>
                <a:spcPct val="100000"/>
              </a:lnSpc>
              <a:buSzTx/>
              <a:buNone/>
              <a:defRPr sz="2000"/>
            </a:pPr>
            <a:r>
              <a:rPr sz="2800" dirty="0"/>
              <a:t>Центр </a:t>
            </a:r>
            <a:r>
              <a:rPr sz="2800" dirty="0" err="1"/>
              <a:t>должен</a:t>
            </a:r>
            <a:r>
              <a:rPr sz="2800" dirty="0"/>
              <a:t> </a:t>
            </a:r>
            <a:r>
              <a:rPr sz="2800" dirty="0" err="1"/>
              <a:t>быть</a:t>
            </a:r>
            <a:r>
              <a:rPr sz="2800" dirty="0"/>
              <a:t> </a:t>
            </a:r>
            <a:r>
              <a:rPr sz="2800" dirty="0" err="1"/>
              <a:t>размещен</a:t>
            </a:r>
            <a:r>
              <a:rPr sz="2800" dirty="0"/>
              <a:t> </a:t>
            </a:r>
            <a:r>
              <a:rPr sz="2800" err="1"/>
              <a:t>не</a:t>
            </a:r>
            <a:r>
              <a:rPr sz="2800"/>
              <a:t> </a:t>
            </a:r>
            <a:r>
              <a:rPr sz="2800" smtClean="0"/>
              <a:t>менее </a:t>
            </a:r>
            <a:r>
              <a:rPr sz="2800" dirty="0" err="1"/>
              <a:t>чем</a:t>
            </a:r>
            <a:r>
              <a:rPr sz="2800" dirty="0"/>
              <a:t> в </a:t>
            </a:r>
            <a:r>
              <a:rPr sz="2800" err="1"/>
              <a:t>двух</a:t>
            </a:r>
            <a:r>
              <a:rPr sz="2800"/>
              <a:t> </a:t>
            </a:r>
            <a:r>
              <a:rPr lang="ru-RU" sz="2800" i="1" dirty="0" smtClean="0"/>
              <a:t>смежных </a:t>
            </a:r>
            <a:r>
              <a:rPr sz="2800" smtClean="0"/>
              <a:t>помещениях </a:t>
            </a:r>
            <a:r>
              <a:rPr sz="2800" dirty="0" err="1"/>
              <a:t>площадью</a:t>
            </a:r>
            <a:r>
              <a:rPr sz="2800" dirty="0"/>
              <a:t> ≥ 40 </a:t>
            </a:r>
            <a:r>
              <a:rPr sz="2800"/>
              <a:t>м</a:t>
            </a:r>
            <a:r>
              <a:rPr sz="2800" baseline="30000"/>
              <a:t>2</a:t>
            </a:r>
            <a:r>
              <a:rPr sz="2800"/>
              <a:t> </a:t>
            </a:r>
            <a:r>
              <a:rPr sz="2800" smtClean="0"/>
              <a:t>каждое</a:t>
            </a:r>
            <a:r>
              <a:rPr lang="ru-RU" sz="2800" dirty="0" smtClean="0"/>
              <a:t>. Центр </a:t>
            </a:r>
            <a:r>
              <a:rPr sz="2800" smtClean="0"/>
              <a:t>включ</a:t>
            </a:r>
            <a:r>
              <a:rPr lang="ru-RU" sz="2800" dirty="0" err="1" smtClean="0"/>
              <a:t>ает</a:t>
            </a:r>
            <a:r>
              <a:rPr lang="ru-RU" sz="2800" dirty="0" smtClean="0"/>
              <a:t> </a:t>
            </a:r>
            <a:r>
              <a:rPr sz="2800" smtClean="0"/>
              <a:t>следующие </a:t>
            </a:r>
            <a:r>
              <a:rPr sz="2800" dirty="0" err="1"/>
              <a:t>функциональные</a:t>
            </a:r>
            <a:r>
              <a:rPr sz="2800" dirty="0"/>
              <a:t> </a:t>
            </a:r>
            <a:r>
              <a:rPr sz="2800" dirty="0" err="1"/>
              <a:t>зоны</a:t>
            </a:r>
            <a:r>
              <a:rPr sz="2800" dirty="0"/>
              <a:t>: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sz="2800" dirty="0" err="1"/>
              <a:t>Кабинеты</a:t>
            </a:r>
            <a:r>
              <a:rPr sz="2800" dirty="0"/>
              <a:t> </a:t>
            </a:r>
            <a:r>
              <a:rPr sz="2800" dirty="0" err="1"/>
              <a:t>формирования</a:t>
            </a:r>
            <a:r>
              <a:rPr sz="2800" dirty="0"/>
              <a:t> </a:t>
            </a:r>
            <a:r>
              <a:rPr sz="2800" dirty="0" err="1"/>
              <a:t>цифровых</a:t>
            </a:r>
            <a:r>
              <a:rPr sz="2800" dirty="0"/>
              <a:t> и </a:t>
            </a:r>
            <a:r>
              <a:rPr sz="2800" dirty="0" err="1"/>
              <a:t>гуманитарных</a:t>
            </a:r>
            <a:r>
              <a:rPr sz="2800" dirty="0"/>
              <a:t> </a:t>
            </a:r>
            <a:r>
              <a:rPr sz="2800" dirty="0" err="1"/>
              <a:t>компетенций</a:t>
            </a:r>
            <a:r>
              <a:rPr sz="2800" dirty="0"/>
              <a:t> (</a:t>
            </a:r>
            <a:r>
              <a:rPr sz="2800" dirty="0" err="1"/>
              <a:t>классы</a:t>
            </a:r>
            <a:r>
              <a:rPr sz="2800" dirty="0"/>
              <a:t> «</a:t>
            </a:r>
            <a:r>
              <a:rPr sz="2800" dirty="0" err="1"/>
              <a:t>Информатики</a:t>
            </a:r>
            <a:r>
              <a:rPr sz="2800" dirty="0"/>
              <a:t>», «</a:t>
            </a:r>
            <a:r>
              <a:rPr sz="2800" dirty="0" err="1"/>
              <a:t>Технологии</a:t>
            </a:r>
            <a:r>
              <a:rPr sz="2800" dirty="0"/>
              <a:t>» и </a:t>
            </a:r>
            <a:r>
              <a:rPr sz="2800"/>
              <a:t>«</a:t>
            </a:r>
            <a:r>
              <a:rPr sz="2800" smtClean="0"/>
              <a:t>О</a:t>
            </a:r>
            <a:r>
              <a:rPr lang="ru-RU" sz="2800" dirty="0" smtClean="0"/>
              <a:t>снов безопасности жизнедеятельности</a:t>
            </a:r>
            <a:r>
              <a:rPr sz="2800" smtClean="0"/>
              <a:t>»)</a:t>
            </a:r>
            <a:endParaRPr sz="2800" dirty="0"/>
          </a:p>
          <a:p>
            <a:pPr algn="just">
              <a:lnSpc>
                <a:spcPct val="100000"/>
              </a:lnSpc>
              <a:buClr>
                <a:srgbClr val="FF0000"/>
              </a:buClr>
              <a:defRPr sz="2000"/>
            </a:pPr>
            <a:r>
              <a:rPr sz="2800" dirty="0" err="1"/>
              <a:t>Помещение</a:t>
            </a:r>
            <a:r>
              <a:rPr sz="2800" dirty="0"/>
              <a:t> </a:t>
            </a:r>
            <a:r>
              <a:rPr sz="2800" dirty="0" err="1"/>
              <a:t>для</a:t>
            </a:r>
            <a:r>
              <a:rPr sz="2800" dirty="0"/>
              <a:t> проектной деятельности – </a:t>
            </a:r>
            <a:r>
              <a:rPr sz="2800" dirty="0" err="1"/>
              <a:t>открытое</a:t>
            </a:r>
            <a:r>
              <a:rPr sz="2800" dirty="0"/>
              <a:t> </a:t>
            </a:r>
            <a:r>
              <a:rPr sz="2800" dirty="0" err="1"/>
              <a:t>пространство</a:t>
            </a:r>
            <a:r>
              <a:rPr sz="2800" dirty="0"/>
              <a:t>, </a:t>
            </a:r>
            <a:r>
              <a:rPr sz="2800" dirty="0" err="1"/>
              <a:t>выполняющее</a:t>
            </a:r>
            <a:r>
              <a:rPr sz="2800" dirty="0"/>
              <a:t> </a:t>
            </a:r>
            <a:r>
              <a:rPr sz="2800" dirty="0" err="1"/>
              <a:t>роль</a:t>
            </a:r>
            <a:r>
              <a:rPr sz="2800" dirty="0"/>
              <a:t> </a:t>
            </a:r>
            <a:r>
              <a:rPr sz="2800" dirty="0" err="1"/>
              <a:t>центра</a:t>
            </a:r>
            <a:r>
              <a:rPr sz="2800" dirty="0"/>
              <a:t> </a:t>
            </a:r>
            <a:r>
              <a:rPr sz="2800" dirty="0" err="1"/>
              <a:t>общественной</a:t>
            </a:r>
            <a:r>
              <a:rPr sz="2800" dirty="0"/>
              <a:t> </a:t>
            </a:r>
            <a:r>
              <a:rPr sz="2800" dirty="0" err="1"/>
              <a:t>жизни</a:t>
            </a:r>
            <a:r>
              <a:rPr sz="2800" dirty="0"/>
              <a:t> </a:t>
            </a:r>
            <a:r>
              <a:rPr sz="2800" dirty="0" err="1"/>
              <a:t>школы</a:t>
            </a:r>
            <a:r>
              <a:rPr sz="2800" dirty="0"/>
              <a:t>, </a:t>
            </a:r>
            <a:r>
              <a:rPr sz="2800" dirty="0" err="1"/>
              <a:t>включающее</a:t>
            </a:r>
            <a:r>
              <a:rPr sz="2800" dirty="0"/>
              <a:t> </a:t>
            </a:r>
            <a:r>
              <a:rPr sz="2800" dirty="0" err="1"/>
              <a:t>шахматную</a:t>
            </a:r>
            <a:r>
              <a:rPr sz="2800" dirty="0"/>
              <a:t> </a:t>
            </a:r>
            <a:r>
              <a:rPr sz="2800" dirty="0" err="1"/>
              <a:t>гостиную</a:t>
            </a:r>
            <a:r>
              <a:rPr sz="2800" dirty="0"/>
              <a:t>, </a:t>
            </a:r>
            <a:r>
              <a:rPr sz="2800" dirty="0" err="1"/>
              <a:t>мадиазону</a:t>
            </a:r>
            <a:r>
              <a:rPr sz="2800" dirty="0"/>
              <a:t>/</a:t>
            </a:r>
            <a:r>
              <a:rPr sz="2800" dirty="0" err="1"/>
              <a:t>медиатеку</a:t>
            </a:r>
            <a:endParaRPr sz="28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79744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78038"/>
            <a:ext cx="8053614" cy="91757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/>
              <a:t>Фирменный </a:t>
            </a:r>
            <a:r>
              <a:rPr smtClean="0"/>
              <a:t>стиль</a:t>
            </a:r>
            <a:r>
              <a:rPr lang="ru-RU" dirty="0" smtClean="0"/>
              <a:t> Центра «Точка роста»</a:t>
            </a:r>
            <a:endParaRPr/>
          </a:p>
        </p:txBody>
      </p:sp>
      <p:sp>
        <p:nvSpPr>
          <p:cNvPr id="127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1155699" y="1431925"/>
            <a:ext cx="9101485" cy="968375"/>
          </a:xfrm>
          <a:prstGeom prst="rect">
            <a:avLst/>
          </a:prstGeom>
        </p:spPr>
        <p:txBody>
          <a:bodyPr/>
          <a:lstStyle>
            <a:lvl1pPr marL="0" indent="0" algn="just">
              <a:buSzTx/>
              <a:buNone/>
              <a:defRPr sz="2000"/>
            </a:lvl1pPr>
          </a:lstStyle>
          <a:p>
            <a:r>
              <a:t>Символика проекта и правила ее использования в различных задачах по оформлению печатной, цифровой, сувенирной и прочей продукции описаны в кратком руководстве по фирменному стилю.</a:t>
            </a:r>
          </a:p>
        </p:txBody>
      </p:sp>
      <p:pic>
        <p:nvPicPr>
          <p:cNvPr id="128" name="Рисунок 2" descr="Рисунок 2"/>
          <p:cNvPicPr>
            <a:picLocks noChangeAspect="1"/>
          </p:cNvPicPr>
          <p:nvPr/>
        </p:nvPicPr>
        <p:blipFill>
          <a:blip r:embed="rId2" cstate="print">
            <a:extLst/>
          </a:blip>
          <a:srcRect b="60386"/>
          <a:stretch>
            <a:fillRect/>
          </a:stretch>
        </p:blipFill>
        <p:spPr>
          <a:xfrm>
            <a:off x="1176338" y="3106058"/>
            <a:ext cx="3295224" cy="1262744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Объект 2"/>
          <p:cNvSpPr txBox="1"/>
          <p:nvPr/>
        </p:nvSpPr>
        <p:spPr>
          <a:xfrm>
            <a:off x="1175657" y="2569030"/>
            <a:ext cx="2510974" cy="4920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Основной логотип </a:t>
            </a:r>
            <a:br/>
            <a:r>
              <a:t>и вспомогательные версии</a:t>
            </a:r>
          </a:p>
        </p:txBody>
      </p:sp>
      <p:sp>
        <p:nvSpPr>
          <p:cNvPr id="130" name="Объект 2"/>
          <p:cNvSpPr txBox="1"/>
          <p:nvPr/>
        </p:nvSpPr>
        <p:spPr>
          <a:xfrm>
            <a:off x="4804230" y="2554515"/>
            <a:ext cx="2993571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Декоративные элементы</a:t>
            </a:r>
          </a:p>
        </p:txBody>
      </p:sp>
      <p:pic>
        <p:nvPicPr>
          <p:cNvPr id="131" name="Рисунок 24" descr="Рисунок 24"/>
          <p:cNvPicPr>
            <a:picLocks noChangeAspect="1"/>
          </p:cNvPicPr>
          <p:nvPr/>
        </p:nvPicPr>
        <p:blipFill>
          <a:blip r:embed="rId2" cstate="print">
            <a:extLst/>
          </a:blip>
          <a:srcRect t="52817" r="36154" b="22140"/>
          <a:stretch>
            <a:fillRect/>
          </a:stretch>
        </p:blipFill>
        <p:spPr>
          <a:xfrm>
            <a:off x="1210657" y="4390328"/>
            <a:ext cx="1552575" cy="5890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Рисунок 25" descr="Рисунок 25"/>
          <p:cNvPicPr>
            <a:picLocks noChangeAspect="1"/>
          </p:cNvPicPr>
          <p:nvPr/>
        </p:nvPicPr>
        <p:blipFill>
          <a:blip r:embed="rId2" cstate="print">
            <a:extLst/>
          </a:blip>
          <a:srcRect t="84234" r="44522"/>
          <a:stretch>
            <a:fillRect/>
          </a:stretch>
        </p:blipFill>
        <p:spPr>
          <a:xfrm>
            <a:off x="2999374" y="4540279"/>
            <a:ext cx="1349069" cy="370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Рисунок 4" descr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1261198" y="4973620"/>
            <a:ext cx="3065735" cy="53964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Рисунок 6" descr="Рисунок 6"/>
          <p:cNvPicPr>
            <a:picLocks noChangeAspect="1"/>
          </p:cNvPicPr>
          <p:nvPr/>
        </p:nvPicPr>
        <p:blipFill>
          <a:blip r:embed="rId4" cstate="print">
            <a:extLst/>
          </a:blip>
          <a:srcRect b="55431"/>
          <a:stretch>
            <a:fillRect/>
          </a:stretch>
        </p:blipFill>
        <p:spPr>
          <a:xfrm>
            <a:off x="1175657" y="5756950"/>
            <a:ext cx="1566489" cy="714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Рисунок 30" descr="Рисунок 30"/>
          <p:cNvPicPr>
            <a:picLocks noChangeAspect="1"/>
          </p:cNvPicPr>
          <p:nvPr/>
        </p:nvPicPr>
        <p:blipFill>
          <a:blip r:embed="rId4" cstate="print">
            <a:extLst/>
          </a:blip>
          <a:srcRect t="55922"/>
          <a:stretch>
            <a:fillRect/>
          </a:stretch>
        </p:blipFill>
        <p:spPr>
          <a:xfrm>
            <a:off x="2889397" y="5775528"/>
            <a:ext cx="1566490" cy="70691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8" name="Группа 14"/>
          <p:cNvGrpSpPr/>
          <p:nvPr/>
        </p:nvGrpSpPr>
        <p:grpSpPr>
          <a:xfrm>
            <a:off x="4815115" y="3133724"/>
            <a:ext cx="2757261" cy="3314676"/>
            <a:chOff x="0" y="0"/>
            <a:chExt cx="2757260" cy="3314674"/>
          </a:xfrm>
        </p:grpSpPr>
        <p:pic>
          <p:nvPicPr>
            <p:cNvPr id="136" name="Рисунок 10" descr="Рисунок 10"/>
            <p:cNvPicPr>
              <a:picLocks noChangeAspect="1"/>
            </p:cNvPicPr>
            <p:nvPr/>
          </p:nvPicPr>
          <p:blipFill>
            <a:blip r:embed="rId5" cstate="print">
              <a:extLst/>
            </a:blip>
            <a:srcRect t="13947" b="13296"/>
            <a:stretch>
              <a:fillRect/>
            </a:stretch>
          </p:blipFill>
          <p:spPr>
            <a:xfrm>
              <a:off x="0" y="0"/>
              <a:ext cx="2757260" cy="14099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7" name="Рисунок 12" descr="Рисунок 12"/>
            <p:cNvPicPr>
              <a:picLocks noChangeAspect="1"/>
            </p:cNvPicPr>
            <p:nvPr/>
          </p:nvPicPr>
          <p:blipFill>
            <a:blip r:embed="rId6" cstate="print">
              <a:extLst/>
            </a:blip>
            <a:stretch>
              <a:fillRect/>
            </a:stretch>
          </p:blipFill>
          <p:spPr>
            <a:xfrm>
              <a:off x="115382" y="1513126"/>
              <a:ext cx="2641879" cy="1801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9" name="Объект 2"/>
          <p:cNvSpPr txBox="1"/>
          <p:nvPr/>
        </p:nvSpPr>
        <p:spPr>
          <a:xfrm>
            <a:off x="8014155" y="2529115"/>
            <a:ext cx="2399846" cy="288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1000"/>
              </a:spcBef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Варианты вывесок</a:t>
            </a:r>
          </a:p>
        </p:txBody>
      </p:sp>
      <p:pic>
        <p:nvPicPr>
          <p:cNvPr id="140" name="Рисунок 16" descr="Рисунок 16"/>
          <p:cNvPicPr>
            <a:picLocks noChangeAspect="1"/>
          </p:cNvPicPr>
          <p:nvPr/>
        </p:nvPicPr>
        <p:blipFill>
          <a:blip r:embed="rId7" cstate="print">
            <a:extLst/>
          </a:blip>
          <a:stretch>
            <a:fillRect/>
          </a:stretch>
        </p:blipFill>
        <p:spPr>
          <a:xfrm>
            <a:off x="8096278" y="3149600"/>
            <a:ext cx="1350798" cy="1168400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1" name="Рисунок 18" descr="Рисунок 18"/>
          <p:cNvPicPr>
            <a:picLocks noChangeAspect="1"/>
          </p:cNvPicPr>
          <p:nvPr/>
        </p:nvPicPr>
        <p:blipFill>
          <a:blip r:embed="rId8" cstate="print">
            <a:extLst/>
          </a:blip>
          <a:stretch>
            <a:fillRect/>
          </a:stretch>
        </p:blipFill>
        <p:spPr>
          <a:xfrm>
            <a:off x="8105775" y="4486275"/>
            <a:ext cx="3578225" cy="1336532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pic>
        <p:nvPicPr>
          <p:cNvPr id="142" name="Рисунок 20" descr="Рисунок 20"/>
          <p:cNvPicPr>
            <a:picLocks noChangeAspect="1"/>
          </p:cNvPicPr>
          <p:nvPr/>
        </p:nvPicPr>
        <p:blipFill>
          <a:blip r:embed="rId9" cstate="print">
            <a:extLst/>
          </a:blip>
          <a:stretch>
            <a:fillRect/>
          </a:stretch>
        </p:blipFill>
        <p:spPr>
          <a:xfrm>
            <a:off x="9610725" y="3136900"/>
            <a:ext cx="2022475" cy="1201588"/>
          </a:xfrm>
          <a:prstGeom prst="rect">
            <a:avLst/>
          </a:prstGeom>
          <a:ln>
            <a:solidFill>
              <a:srgbClr val="808080"/>
            </a:solidFill>
          </a:ln>
          <a:effectLst>
            <a:outerShdw blurRad="50800" dist="38100" dir="2700000" rotWithShape="0">
              <a:srgbClr val="000000">
                <a:alpha val="40000"/>
              </a:srgbClr>
            </a:outerShdw>
          </a:effec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34165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0C358706-9CB8-46A0-AADC-CF8324646E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12872" y="1965724"/>
            <a:ext cx="7153275" cy="4048125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/>
              <a:t>Фирменный </a:t>
            </a:r>
            <a:r>
              <a:rPr smtClean="0"/>
              <a:t>стиль</a:t>
            </a:r>
            <a:r>
              <a:rPr lang="ru-RU" dirty="0" smtClean="0"/>
              <a:t> Центра «Точка роста»</a:t>
            </a:r>
            <a:endParaRPr/>
          </a:p>
        </p:txBody>
      </p:sp>
      <p:sp>
        <p:nvSpPr>
          <p:cNvPr id="6" name="Объект 2"/>
          <p:cNvSpPr txBox="1">
            <a:spLocks noGrp="1"/>
          </p:cNvSpPr>
          <p:nvPr>
            <p:ph type="body" sz="quarter" idx="1"/>
          </p:nvPr>
        </p:nvSpPr>
        <p:spPr>
          <a:xfrm>
            <a:off x="623138" y="1763522"/>
            <a:ext cx="3098333" cy="172813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just">
              <a:buSzTx/>
              <a:buNone/>
              <a:defRPr sz="2000"/>
            </a:lvl1pPr>
          </a:lstStyle>
          <a:p>
            <a:pPr algn="l"/>
            <a:r>
              <a:rPr lang="ru-RU" dirty="0"/>
              <a:t>Цветовая схема</a:t>
            </a:r>
          </a:p>
          <a:p>
            <a:pPr algn="l"/>
            <a:r>
              <a:rPr lang="ru-RU" sz="1800" dirty="0"/>
              <a:t>RGB- и CMYK- раскладки основного и </a:t>
            </a:r>
            <a:r>
              <a:rPr lang="ru-RU" sz="1800" dirty="0" err="1"/>
              <a:t>вспомога</a:t>
            </a:r>
            <a:r>
              <a:rPr lang="ru-RU" sz="1800" dirty="0"/>
              <a:t>-тельных цветов и их </a:t>
            </a:r>
            <a:r>
              <a:rPr lang="ru-RU" sz="1800" dirty="0" err="1"/>
              <a:t>пантонные</a:t>
            </a:r>
            <a:r>
              <a:rPr lang="ru-RU" sz="1800" dirty="0"/>
              <a:t> эквиваленты.</a:t>
            </a:r>
            <a:endParaRPr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905460" y="308082"/>
            <a:ext cx="9106985" cy="824032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t" anchorCtr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Использование основного логотипа на фасаде здания и</a:t>
            </a:r>
            <a:r>
              <a:rPr kumimoji="0" lang="ru-RU" sz="2800" b="1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при входе в помещения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Центра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3167" y="1636403"/>
            <a:ext cx="3070683" cy="1222310"/>
          </a:xfrm>
          <a:prstGeom prst="rect">
            <a:avLst/>
          </a:prstGeom>
          <a:noFill/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6816" y="3418581"/>
            <a:ext cx="1819275" cy="11049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93768" y="4796277"/>
            <a:ext cx="1819275" cy="1104900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5628805" y="1609504"/>
            <a:ext cx="452601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Наружная вывеска на фасаде здания при входе </a:t>
            </a:r>
            <a:b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общеобразовательную организацию, в которой создается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Центр образования цифрового </a:t>
            </a:r>
            <a:b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гуманитарного профилей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«Точка роста» </a:t>
            </a:r>
            <a:endParaRPr lang="ru-RU" sz="1400" dirty="0">
              <a:solidFill>
                <a:prstClr val="black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(размер: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50 × 30 </a:t>
            </a:r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см):</a:t>
            </a:r>
            <a:endParaRPr lang="ru-RU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5806751" y="3370243"/>
            <a:ext cx="44786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tabLst>
                <a:tab pos="1754188" algn="l"/>
              </a:tabLs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Наружная вывеска при входе у двери в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кабинет формирования цифровых и гуманитарных компетенций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tabLst>
                <a:tab pos="1754188" algn="l"/>
              </a:tabLs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(размер: формат А4)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4"/>
          <p:cNvSpPr>
            <a:spLocks noChangeArrowheads="1"/>
          </p:cNvSpPr>
          <p:nvPr/>
        </p:nvSpPr>
        <p:spPr bwMode="auto">
          <a:xfrm>
            <a:off x="5803703" y="4811947"/>
            <a:ext cx="447869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 hangingPunct="1">
              <a:spcBef>
                <a:spcPct val="0"/>
              </a:spcBef>
              <a:spcAft>
                <a:spcPct val="0"/>
              </a:spcAft>
              <a:tabLst>
                <a:tab pos="1754188" algn="l"/>
              </a:tabLst>
            </a:pPr>
            <a:r>
              <a:rPr lang="ru-RU" sz="1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Наружная вывеска при входе у двери </a:t>
            </a: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помещение </a:t>
            </a:r>
            <a:b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</a:b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проектной деятельности</a:t>
            </a:r>
          </a:p>
          <a:p>
            <a:pPr fontAlgn="base" hangingPunct="1">
              <a:spcBef>
                <a:spcPct val="0"/>
              </a:spcBef>
              <a:spcAft>
                <a:spcPct val="0"/>
              </a:spcAft>
              <a:tabLst>
                <a:tab pos="1754188" algn="l"/>
              </a:tabLst>
            </a:pPr>
            <a:r>
              <a:rPr lang="ru-RU" sz="1400" dirty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(размер: формат А4)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</a:lstStyle>
          <a:p>
            <a:r>
              <a:rPr lang="ru-RU" dirty="0" smtClean="0"/>
              <a:t>Пример </a:t>
            </a:r>
            <a:r>
              <a:rPr lang="ru-RU" dirty="0" err="1" smtClean="0"/>
              <a:t>дизайн-макета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Ивановская </a:t>
            </a:r>
            <a:r>
              <a:rPr lang="ru-RU" dirty="0"/>
              <a:t>область</a:t>
            </a:r>
            <a:endParaRPr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AEFA4685-D8F0-41FD-A3C5-3980F478E595}"/>
              </a:ext>
            </a:extLst>
          </p:cNvPr>
          <p:cNvGrpSpPr/>
          <p:nvPr/>
        </p:nvGrpSpPr>
        <p:grpSpPr>
          <a:xfrm>
            <a:off x="704893" y="1982148"/>
            <a:ext cx="11161485" cy="3401564"/>
            <a:chOff x="-696686" y="1546860"/>
            <a:chExt cx="12351657" cy="376428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EDD1633B-1A21-400E-BC0C-9FA47A728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558971" y="1546860"/>
              <a:ext cx="6096000" cy="3764280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xmlns="" id="{3267A810-2977-40A5-8596-FA7F004B2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-696686" y="1668780"/>
              <a:ext cx="6096000" cy="3520440"/>
            </a:xfrm>
            <a:prstGeom prst="rect">
              <a:avLst/>
            </a:prstGeom>
          </p:spPr>
        </p:pic>
      </p:grpSp>
      <p:sp>
        <p:nvSpPr>
          <p:cNvPr id="7" name="Номер слайда 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773371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292552"/>
            <a:ext cx="8256813" cy="952047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ru-RU" dirty="0" smtClean="0"/>
              <a:t>Пример </a:t>
            </a:r>
            <a:r>
              <a:rPr lang="ru-RU" dirty="0" err="1" smtClean="0"/>
              <a:t>дизайн-макета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>Свердловская область</a:t>
            </a:r>
            <a:endParaRPr sz="2400" dirty="0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6F450C77-8F1F-4DE2-B2A2-B6A9CFB57EB3}"/>
              </a:ext>
            </a:extLst>
          </p:cNvPr>
          <p:cNvGrpSpPr/>
          <p:nvPr/>
        </p:nvGrpSpPr>
        <p:grpSpPr>
          <a:xfrm>
            <a:off x="1175656" y="1545771"/>
            <a:ext cx="10080173" cy="4888080"/>
            <a:chOff x="983073" y="1281327"/>
            <a:chExt cx="9248401" cy="4645390"/>
          </a:xfrm>
        </p:grpSpPr>
        <p:pic>
          <p:nvPicPr>
            <p:cNvPr id="5" name="Рисунок 4" descr="Изображение выглядит как пол, внутренний, стол, потолок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093F4A0-F27D-41B4-9E28-5A6B046A8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0413" y="3638119"/>
              <a:ext cx="3051464" cy="2288598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ол, внутренний, потолок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431D68B9-0FCD-41A9-8BF8-93AEFE64DA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3933"/>
            <a:stretch/>
          </p:blipFill>
          <p:spPr>
            <a:xfrm>
              <a:off x="7605172" y="1281328"/>
              <a:ext cx="2626302" cy="2288598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внутренний, пол, потолок, стол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C60DA8E9-97EE-4153-B582-C2241391FA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510412" y="1281327"/>
              <a:ext cx="3051463" cy="2288598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стол, внутренний, пол, здание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EEEFBAA0-E00A-4257-BAD1-C52E4E731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983073" y="1281327"/>
              <a:ext cx="3484042" cy="4645390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внутренний, потолок, стена, пол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366DB4C2-67CF-4354-B999-3727D35B05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2193" b="12450"/>
            <a:stretch/>
          </p:blipFill>
          <p:spPr>
            <a:xfrm>
              <a:off x="7605172" y="3638118"/>
              <a:ext cx="2626302" cy="2288599"/>
            </a:xfrm>
            <a:prstGeom prst="rect">
              <a:avLst/>
            </a:prstGeom>
          </p:spPr>
        </p:pic>
      </p:grpSp>
      <p:sp>
        <p:nvSpPr>
          <p:cNvPr id="10" name="Номер слайда 9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4680492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4899" y="365125"/>
            <a:ext cx="8695923" cy="917575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Национальный проект «Образование» Федеральный проект  «</a:t>
            </a:r>
            <a:r>
              <a:rPr lang="ru-RU" dirty="0"/>
              <a:t>Современная </a:t>
            </a:r>
            <a:r>
              <a:rPr lang="ru-RU" dirty="0" smtClean="0"/>
              <a:t>школа»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0318" y="1851383"/>
            <a:ext cx="621942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/>
              <a:t>м</a:t>
            </a:r>
            <a:r>
              <a:rPr lang="ru-RU" sz="2800" dirty="0" smtClean="0"/>
              <a:t>ероприятие: </a:t>
            </a:r>
          </a:p>
          <a:p>
            <a:pPr marL="0" indent="0" algn="ctr">
              <a:buNone/>
            </a:pPr>
            <a:r>
              <a:rPr lang="ru-RU" sz="2800" dirty="0" smtClean="0"/>
              <a:t>«Создание Центров цифрового и гуманитарного профилей         «Точка роста»                                для формирования                            у обучающихся современных технологических и гуманитарных навыков»  </a:t>
            </a:r>
            <a:endParaRPr lang="ru-RU" sz="2800" dirty="0"/>
          </a:p>
        </p:txBody>
      </p:sp>
      <p:pic>
        <p:nvPicPr>
          <p:cNvPr id="1026" name="Picture 2" descr="C:\Users\User\Desktop\Иконки\PNG\PNG_icons_federal_projects\icon_p (25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1834" y="1266940"/>
            <a:ext cx="5092700" cy="4809150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404903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Типовой дизайн-макет </a:t>
            </a:r>
            <a:br>
              <a:rPr lang="ru-RU" dirty="0" smtClean="0"/>
            </a:br>
            <a:r>
              <a:rPr lang="ru-RU" dirty="0" smtClean="0"/>
              <a:t>Ярославская область</a:t>
            </a:r>
            <a:endParaRPr lang="ru-RU" dirty="0"/>
          </a:p>
        </p:txBody>
      </p:sp>
      <p:sp>
        <p:nvSpPr>
          <p:cNvPr id="7" name="Текст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1597" t="7691" r="11904" b="7693"/>
          <a:stretch/>
        </p:blipFill>
        <p:spPr bwMode="auto">
          <a:xfrm>
            <a:off x="804231" y="1575413"/>
            <a:ext cx="5607586" cy="48299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20435" t="13988" r="20938" b="14245"/>
          <a:stretch/>
        </p:blipFill>
        <p:spPr bwMode="auto">
          <a:xfrm>
            <a:off x="6555035" y="1564396"/>
            <a:ext cx="5045725" cy="482538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8" name="Номер слайда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Типовой дизайн-макет </a:t>
            </a:r>
            <a:br>
              <a:rPr lang="ru-RU" dirty="0" smtClean="0"/>
            </a:br>
            <a:r>
              <a:rPr lang="ru-RU" dirty="0" smtClean="0"/>
              <a:t>Ярославская область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3499" t="7692" r="12598" b="8616"/>
          <a:stretch/>
        </p:blipFill>
        <p:spPr bwMode="auto">
          <a:xfrm>
            <a:off x="532606" y="1319603"/>
            <a:ext cx="5912261" cy="48577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pic>
        <p:nvPicPr>
          <p:cNvPr id="5" name="Рисунок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 l="11596" t="8615" r="12770" b="8615"/>
          <a:stretch/>
        </p:blipFill>
        <p:spPr bwMode="auto">
          <a:xfrm>
            <a:off x="6588087" y="1322025"/>
            <a:ext cx="5269267" cy="48584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 val="0"/>
              </a:ext>
            </a:extLst>
          </a:blip>
          <a:srcRect l="12635" t="8000" r="13809" b="8616"/>
          <a:stretch/>
        </p:blipFill>
        <p:spPr bwMode="auto">
          <a:xfrm>
            <a:off x="522394" y="1724851"/>
            <a:ext cx="6021626" cy="44666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5" name="Picture 3" descr="C:\Users\User\Downloads\francopart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918" y="1707614"/>
            <a:ext cx="2644968" cy="2401678"/>
          </a:xfrm>
          <a:prstGeom prst="rect">
            <a:avLst/>
          </a:prstGeom>
          <a:noFill/>
        </p:spPr>
      </p:pic>
      <p:pic>
        <p:nvPicPr>
          <p:cNvPr id="6" name="Picture 3" descr="C:\Users\User\Downloads\francopart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32015" y="3964236"/>
            <a:ext cx="2644968" cy="240167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25367" y="2616371"/>
            <a:ext cx="11457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/>
              <a:t>100%</a:t>
            </a:r>
            <a:endParaRPr lang="ru-RU" sz="28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403333" y="4847419"/>
            <a:ext cx="9915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70%</a:t>
            </a:r>
            <a:endParaRPr lang="ru-RU" sz="32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9085244" y="2269474"/>
            <a:ext cx="2710149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Охват обучающихся,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осваивающих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учебные  предметы «Технология», «Информатика», «ОБЖ»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9070096" y="4584586"/>
            <a:ext cx="29382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Охват обучающихся дополнительными общеобразовательными программами</a:t>
            </a:r>
            <a:endParaRPr lang="ru-RU" sz="2000" b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88974" y="396607"/>
            <a:ext cx="8229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Центров </a:t>
            </a: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«Точка роста» - </a:t>
            </a:r>
          </a:p>
          <a:p>
            <a:pPr algn="ctr"/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сентября 2020 года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Направления деятельности по созданию и функционированию Центра «Точка роста» 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43709" y="1649779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Нормативно-правовое обеспечение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Финансовое обеспечение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Кадровое обеспечение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Информационное сопровождение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Нормативно – правовое обеспечение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027714" y="1364064"/>
            <a:ext cx="3624943" cy="3229708"/>
          </a:xfrm>
        </p:spPr>
        <p:txBody>
          <a:bodyPr>
            <a:normAutofit/>
          </a:bodyPr>
          <a:lstStyle/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None/>
            </a:pPr>
            <a:endParaRPr lang="ru-RU" sz="1600" b="1" u="sng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об утверждении перечня общеобразовательных организаций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о назначении ответственного за реализацию мероприятия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об организации работы по созданию Центров «Точка роста»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AutoNum type="arabicPeriod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Приказ об утверждении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медиаплана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7826829" y="1348991"/>
            <a:ext cx="3929743" cy="53674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lang="ru-RU" sz="1600" b="1" u="sng" dirty="0" smtClean="0">
                <a:latin typeface="Times New Roman" pitchFamily="18" charset="0"/>
                <a:cs typeface="Times New Roman" pitchFamily="18" charset="0"/>
                <a:sym typeface="Arial"/>
              </a:rPr>
              <a:t>Уровень образовательной организации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 назначении ответственного за создание и функционирование Центра «Точка роста»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об утверждении Положения о Центре «Точка роста»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об утверждении штатного расписания Центра «Точка роста» 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об утверждении должностных инструкций педагогов Центра «Точка роста»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об утверждении расписания работы Центра «Точка роста»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Приказ об утверждении плана работы Центра «Точка роста» на учебный год год</a:t>
            </a:r>
          </a:p>
          <a:p>
            <a:pPr marL="342900" indent="-34290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/>
              <a:buAutoNum type="arabicPeriod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Приказ о внесении изменения в ООП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AutoNum type="arabicPeriod"/>
              <a:tabLst/>
              <a:defRPr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  <a:sym typeface="Arial"/>
              </a:rPr>
              <a:t>Договоры с образовательными  организациями  о взаимодействии, в том числе сетевом</a:t>
            </a:r>
          </a:p>
        </p:txBody>
      </p:sp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261257" y="1360715"/>
            <a:ext cx="3733800" cy="235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Региональный</a:t>
            </a:r>
            <a:r>
              <a:rPr kumimoji="0" lang="ru-RU" sz="1600" b="1" i="0" u="sng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уровень</a:t>
            </a:r>
          </a:p>
          <a:p>
            <a:pPr marL="0" marR="0" lvl="0" indent="0" algn="ct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600" b="1" u="sng" baseline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Приказ о реализации мероприятия по обновлению</a:t>
            </a:r>
            <a:r>
              <a:rPr kumimoji="0" lang="ru-RU" sz="160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материально-технической базы для формирования у обучающихся современных технологических и гуманитарных навыков (№ 288/01-03 от 30.09.2019)</a:t>
            </a:r>
            <a:endParaRPr kumimoji="0" lang="ru-RU" sz="16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24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AppData\Local\Temp\Rar$DR06.715\20191001_16334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18000" y="1085550"/>
            <a:ext cx="6212112" cy="4659084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48444" y="1682297"/>
            <a:ext cx="3456214" cy="236718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Результат работы групп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Финансовое обеспечение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24543" y="1143000"/>
            <a:ext cx="11266715" cy="5714999"/>
          </a:xfrm>
        </p:spPr>
        <p:txBody>
          <a:bodyPr numCol="3">
            <a:normAutofit/>
          </a:bodyPr>
          <a:lstStyle/>
          <a:p>
            <a:pPr marL="342900" indent="-342900" algn="ctr">
              <a:buNone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  <a:p>
            <a:pPr marL="342900" lvl="0" indent="-34290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Формирование бюджета муниципального образования области с учетом выделения ассигнований на создание и функционирование Центров «Точка роста»</a:t>
            </a:r>
          </a:p>
          <a:p>
            <a:pPr marL="342900" indent="-34290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  <a:p>
            <a:pPr marL="342900" lvl="0" indent="-342900">
              <a:buFont typeface="Arial"/>
              <a:buAutoNum type="arabicPeriod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Обучение кадров (командировки)</a:t>
            </a:r>
          </a:p>
          <a:p>
            <a:pPr marL="342900" lvl="0" indent="-342900">
              <a:buFont typeface="Arial"/>
              <a:buAutoNum type="arabicPeriod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Разработка Проектно-сметная документация (ПСД)</a:t>
            </a:r>
          </a:p>
          <a:p>
            <a:pPr marL="342900" lvl="0" indent="-342900">
              <a:buFont typeface="Arial"/>
              <a:buAutoNum type="arabicPeriod"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Экспертиза ПСД</a:t>
            </a:r>
          </a:p>
          <a:p>
            <a:pPr marL="342900" lvl="0" indent="-342900">
              <a:buNone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Проведение ремонтных работ и закупка мебели</a:t>
            </a:r>
          </a:p>
          <a:p>
            <a:pPr marL="342900" lvl="0" indent="-34290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Увеличение фонда оплаты труда с учетом функционирования центра (при необходимости) </a:t>
            </a:r>
          </a:p>
          <a:p>
            <a:pPr marL="342900" lvl="0" indent="-34290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Увеличение расходов на оплату коммунальных услуг (при необходимости)</a:t>
            </a:r>
          </a:p>
          <a:p>
            <a:pPr marL="342900" indent="-34290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Расходы на подвоз обучающихся к Центру «Точка роста»  и участие детей в конкурсах</a:t>
            </a:r>
          </a:p>
          <a:p>
            <a:pPr marL="342900" lvl="0" indent="-34290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Затраты на приобретение расходных материалов и ремонт техники</a:t>
            </a:r>
          </a:p>
          <a:p>
            <a:pPr marL="342900" lvl="0" indent="-342900">
              <a:buNone/>
              <a:defRPr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9.Увеличение расходов на оплату </a:t>
            </a:r>
            <a:r>
              <a:rPr lang="ru-RU" sz="1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Интернет-трафика</a:t>
            </a: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None/>
            </a:pPr>
            <a:endParaRPr lang="ru-RU" sz="1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None/>
            </a:pPr>
            <a:r>
              <a:rPr lang="ru-RU" sz="16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Риски: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Бюджет на 2020 год формируется до ноября 2019 года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Сроки разработки ПСД</a:t>
            </a:r>
          </a:p>
          <a:p>
            <a:pPr marL="342900" indent="-342900">
              <a:buFontTx/>
              <a:buChar char="-"/>
            </a:pPr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Проблема со сроками и оплатой услуги государственной экспертизы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ПСД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26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01387" y="2085068"/>
            <a:ext cx="3456214" cy="236718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Результат работы групп</a:t>
            </a:r>
            <a:endParaRPr lang="ru-RU" dirty="0"/>
          </a:p>
        </p:txBody>
      </p:sp>
      <p:pic>
        <p:nvPicPr>
          <p:cNvPr id="3074" name="Picture 2" descr="C:\Users\User\AppData\Local\Temp\Rar$DR89.815\20191001_1633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6627" y="1113064"/>
            <a:ext cx="7268029" cy="5451022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27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Кадровое обеспечение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6428" y="1684110"/>
            <a:ext cx="4202723" cy="4351338"/>
          </a:xfrm>
        </p:spPr>
        <p:txBody>
          <a:bodyPr/>
          <a:lstStyle/>
          <a:p>
            <a:pPr marL="0" indent="0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Рекомендуемое штатное расписание Центра «Точка роста»: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Руководитель Центра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по шахматам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по технологии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по информатике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дополнительного образования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 основ безопасности жизнедеятельности</a:t>
            </a:r>
          </a:p>
          <a:p>
            <a:pPr marL="342900" indent="-342900">
              <a:buAutoNum type="arabicPeriod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Педагог-организато</a:t>
            </a:r>
            <a:r>
              <a:rPr lang="ru-RU" dirty="0" smtClean="0">
                <a:solidFill>
                  <a:schemeClr val="tx1"/>
                </a:solidFill>
              </a:rPr>
              <a:t>р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265985" y="1544271"/>
            <a:ext cx="4202723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Риски: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Отсутствие кадров для формирования штатного расписания Центра «Точка роста»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Отсутствие дополнительных ставок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Несоответствие уровня квалификации педагогов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Возрастной педагогический состав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Отсутствие кадров по шахматам (необходимо обучение</a:t>
            </a:r>
            <a:r>
              <a:rPr lang="ru-RU" dirty="0" smtClean="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28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48444" y="1682297"/>
            <a:ext cx="3456214" cy="236718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Результат работы групп</a:t>
            </a:r>
            <a:endParaRPr lang="ru-RU" dirty="0"/>
          </a:p>
        </p:txBody>
      </p:sp>
      <p:pic>
        <p:nvPicPr>
          <p:cNvPr id="4098" name="Picture 2" descr="C:\Users\User\AppData\Local\Temp\Rar$DR94.820\20191001_1632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4307116" y="1175661"/>
            <a:ext cx="6125025" cy="4593769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Заголовок 1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9171214" cy="91757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2800"/>
            </a:pPr>
            <a:r>
              <a:rPr lang="ru-RU" sz="2900" dirty="0" smtClean="0"/>
              <a:t>Нормативные документы:</a:t>
            </a:r>
            <a:endParaRPr sz="2900" dirty="0"/>
          </a:p>
        </p:txBody>
      </p:sp>
      <p:sp>
        <p:nvSpPr>
          <p:cNvPr id="58" name="Объект 2"/>
          <p:cNvSpPr txBox="1">
            <a:spLocks noGrp="1"/>
          </p:cNvSpPr>
          <p:nvPr>
            <p:ph type="body" sz="half" idx="1"/>
          </p:nvPr>
        </p:nvSpPr>
        <p:spPr>
          <a:xfrm>
            <a:off x="1104901" y="1467427"/>
            <a:ext cx="5196748" cy="5079999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0" indent="0" algn="just">
              <a:lnSpc>
                <a:spcPct val="100000"/>
              </a:lnSpc>
              <a:buSzTx/>
              <a:buNone/>
              <a:defRPr sz="2000"/>
            </a:lvl1pPr>
          </a:lstStyle>
          <a:p>
            <a:pPr algn="ctr"/>
            <a:r>
              <a:rPr lang="ru-RU" sz="6000" b="1" dirty="0"/>
              <a:t>Распоряжение Министерства просвещения РФ </a:t>
            </a:r>
            <a:r>
              <a:rPr lang="ru-RU" sz="6000" b="1" dirty="0" smtClean="0"/>
              <a:t>     №P-23 от </a:t>
            </a:r>
            <a:r>
              <a:rPr lang="ru-RU" sz="6000" b="1" dirty="0"/>
              <a:t>1 марта 2019 года </a:t>
            </a:r>
            <a:endParaRPr lang="en-US" sz="6000" b="1" dirty="0" smtClean="0"/>
          </a:p>
          <a:p>
            <a:r>
              <a:rPr sz="5500" dirty="0" smtClean="0"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Об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утверждении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методических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рекомендаций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по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созданию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мест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для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основных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дополнительных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общеобразовательных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программ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цифрового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естественнонаучного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технического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гуманитарного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профилей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образовательных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организациях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расположенных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сельской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местности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малых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городах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, и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дистанционных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программ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обучения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определенных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категорий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, в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том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числе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базе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сетевого</a:t>
            </a:r>
            <a:r>
              <a:rPr sz="6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sz="6400" dirty="0" err="1">
                <a:latin typeface="Times New Roman" pitchFamily="18" charset="0"/>
                <a:cs typeface="Times New Roman" pitchFamily="18" charset="0"/>
              </a:rPr>
              <a:t>взаимодействия</a:t>
            </a:r>
            <a:r>
              <a:rPr sz="6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6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5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6000" b="1" dirty="0"/>
              <a:t>Распоряжение Министерства просвещения РФ </a:t>
            </a:r>
            <a:r>
              <a:rPr lang="ru-RU" sz="6000" b="1" dirty="0" smtClean="0"/>
              <a:t>     №</a:t>
            </a:r>
            <a:r>
              <a:rPr lang="ru-RU" sz="6000" b="1" dirty="0"/>
              <a:t>P-46 от 15 апреля 2019 года</a:t>
            </a:r>
          </a:p>
          <a:p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6400" dirty="0">
                <a:latin typeface="Times New Roman" pitchFamily="18" charset="0"/>
                <a:cs typeface="Times New Roman" pitchFamily="18" charset="0"/>
              </a:rPr>
              <a:t>О внесении изменений в распоряжение Министерства просвещения РФ №Р-23 от 1 марта 2019 года ( уточнены примерные технические характеристики примерного перечня оборудования и средств обучения для оснащения Центров «Точка роста</a:t>
            </a:r>
            <a:r>
              <a:rPr lang="ru-RU" sz="6400" dirty="0" smtClean="0">
                <a:latin typeface="Times New Roman" pitchFamily="18" charset="0"/>
                <a:cs typeface="Times New Roman" pitchFamily="18" charset="0"/>
              </a:rPr>
              <a:t>» </a:t>
            </a:r>
          </a:p>
        </p:txBody>
      </p:sp>
      <p:pic>
        <p:nvPicPr>
          <p:cNvPr id="2050" name="Picture 2" descr="C:\Users\User\Desktop\Иконки\PNG\PNG_icons_key_elements\icon_k (2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12982" y="1497988"/>
            <a:ext cx="5111750" cy="4367213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31265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Информационное сопровождение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28032" y="1838185"/>
            <a:ext cx="2749063" cy="4141421"/>
          </a:xfrm>
        </p:spPr>
        <p:txBody>
          <a:bodyPr/>
          <a:lstStyle/>
          <a:p>
            <a:pPr algn="ctr">
              <a:buNone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Обучающиеся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Информационные листы, буклеты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Социальные сети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Сайт школы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Школьные СМИ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Дни открытых дверей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Виртуальные экскурсии</a:t>
            </a:r>
          </a:p>
          <a:p>
            <a:pPr>
              <a:buFontTx/>
              <a:buChar char="-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Телемост с действующими центрами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 2"/>
          <p:cNvSpPr txBox="1">
            <a:spLocks/>
          </p:cNvSpPr>
          <p:nvPr/>
        </p:nvSpPr>
        <p:spPr>
          <a:xfrm>
            <a:off x="6078416" y="1845723"/>
            <a:ext cx="2960077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Родители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Дни открытых дверей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Районные, региональные СМИ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Родительские собрания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Мастер-классы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Индивидуальная работа </a:t>
            </a:r>
            <a:endParaRPr lang="ru-RU" baseline="0" dirty="0" smtClean="0">
              <a:solidFill>
                <a:schemeClr val="tx1"/>
              </a:solidFill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333E4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9231923" y="1878379"/>
            <a:ext cx="2960077" cy="1890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lang="ru-RU" b="1" u="sng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Педагоги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Педагогические советы, рабочие совещания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Мотивирование педагогов</a:t>
            </a:r>
            <a:endParaRPr kumimoji="0" lang="ru-RU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6" name="Текст 2"/>
          <p:cNvSpPr txBox="1">
            <a:spLocks/>
          </p:cNvSpPr>
          <p:nvPr/>
        </p:nvSpPr>
        <p:spPr>
          <a:xfrm>
            <a:off x="164123" y="1790456"/>
            <a:ext cx="2960077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ru-RU" sz="1800" b="1" i="0" u="sng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Общественность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Общественная палата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СМИ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Дни открытых дверей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Социальные сети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Волонтеры (листовки, буклеты)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Собрание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</a:t>
            </a:r>
            <a:r>
              <a:rPr kumimoji="0" lang="ru-RU" sz="18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депутатов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baseline="0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Объявления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 (на досках объявлений)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Устные объявления (на мероприятиях)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7" name="Текст 2"/>
          <p:cNvSpPr txBox="1">
            <a:spLocks/>
          </p:cNvSpPr>
          <p:nvPr/>
        </p:nvSpPr>
        <p:spPr>
          <a:xfrm>
            <a:off x="8958944" y="4136571"/>
            <a:ext cx="3092380" cy="2177143"/>
          </a:xfrm>
          <a:prstGeom prst="rect">
            <a:avLst/>
          </a:prstGeom>
          <a:ln w="19050">
            <a:solidFill>
              <a:schemeClr val="accent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 lnSpcReduction="10000"/>
          </a:bodyPr>
          <a:lstStyle/>
          <a:p>
            <a:pPr marL="228600" marR="0" lvl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/>
            </a:pPr>
            <a:r>
              <a:rPr kumimoji="0" lang="ru-RU" sz="1800" b="0" i="1" u="none" strike="noStrike" kern="0" cap="none" spc="0" normalizeH="0" baseline="0" noProof="0" dirty="0" smtClean="0">
                <a:ln>
                  <a:noFill/>
                </a:ln>
                <a:solidFill>
                  <a:srgbClr val="333E4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Риски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lang="ru-RU" sz="1700" dirty="0" smtClean="0">
                <a:solidFill>
                  <a:schemeClr val="tx1"/>
                </a:solidFill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Отсутствие педагогического состава, который задействован в информационной кампании в летний период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-"/>
              <a:tabLst/>
              <a:defRPr/>
            </a:pPr>
            <a:r>
              <a:rPr kumimoji="0" lang="ru-RU" sz="17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Arial"/>
                <a:cs typeface="Times New Roman" pitchFamily="18" charset="0"/>
                <a:sym typeface="Arial"/>
              </a:rPr>
              <a:t>Негативное восприятие информации населением</a:t>
            </a: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Arial"/>
              <a:cs typeface="Times New Roman" pitchFamily="18" charset="0"/>
              <a:sym typeface="Arial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2405744" y="947057"/>
            <a:ext cx="69341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Целевые группы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 rot="10800000" flipV="1">
            <a:off x="1545771" y="1295399"/>
            <a:ext cx="2699658" cy="326572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5" name="Прямая со стрелкой 14"/>
          <p:cNvCxnSpPr/>
          <p:nvPr/>
        </p:nvCxnSpPr>
        <p:spPr>
          <a:xfrm rot="10800000" flipV="1">
            <a:off x="4147458" y="1513114"/>
            <a:ext cx="511629" cy="315686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Прямая со стрелкой 20"/>
          <p:cNvCxnSpPr/>
          <p:nvPr/>
        </p:nvCxnSpPr>
        <p:spPr>
          <a:xfrm>
            <a:off x="6716485" y="1458686"/>
            <a:ext cx="391886" cy="337457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6" name="Прямая со стрелкой 25"/>
          <p:cNvCxnSpPr/>
          <p:nvPr/>
        </p:nvCxnSpPr>
        <p:spPr>
          <a:xfrm>
            <a:off x="7576457" y="1295400"/>
            <a:ext cx="2286000" cy="413657"/>
          </a:xfrm>
          <a:prstGeom prst="straightConnector1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  <a:tailEnd type="arrow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88473" y="2324554"/>
            <a:ext cx="3456214" cy="2367189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Результат работы групп</a:t>
            </a:r>
            <a:endParaRPr lang="ru-RU" dirty="0"/>
          </a:p>
        </p:txBody>
      </p:sp>
      <p:pic>
        <p:nvPicPr>
          <p:cNvPr id="5122" name="Picture 2" descr="C:\Users\User\AppData\Local\Temp\Rar$DR10.7673\20191001_1631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93889" y="854530"/>
            <a:ext cx="7540170" cy="5655128"/>
          </a:xfrm>
          <a:prstGeom prst="rect">
            <a:avLst/>
          </a:prstGeom>
          <a:noFill/>
        </p:spPr>
      </p:pic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31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ownloads\karta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78453" y="1306284"/>
            <a:ext cx="5146832" cy="5159830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1138" y="1338013"/>
            <a:ext cx="4644119" cy="5106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1436915" y="337457"/>
            <a:ext cx="7815942" cy="70788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Нам будет сложно, но вместе мы справимся.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И точки на карте </a:t>
            </a:r>
            <a:r>
              <a:rPr lang="ru-RU" sz="2000" dirty="0" smtClean="0"/>
              <a:t>станут «Точкой роста»</a:t>
            </a:r>
            <a:endParaRPr kumimoji="0" lang="ru-RU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32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Общее фото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33</a:t>
            </a:fld>
            <a:endParaRPr lang="ru-RU"/>
          </a:p>
        </p:txBody>
      </p:sp>
      <p:pic>
        <p:nvPicPr>
          <p:cNvPr id="1026" name="Picture 2" descr="C:\Users\User\Desktop\IMG-20191008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88771" y="1148443"/>
            <a:ext cx="7641771" cy="5404756"/>
          </a:xfrm>
          <a:prstGeom prst="rect">
            <a:avLst/>
          </a:prstGeom>
          <a:noFill/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2000" dirty="0" smtClean="0"/>
              <a:t>К презентации прилагаются:</a:t>
            </a:r>
          </a:p>
          <a:p>
            <a:pPr algn="ctr">
              <a:buNone/>
            </a:pPr>
            <a:r>
              <a:rPr lang="ru-RU" sz="2000" dirty="0" smtClean="0"/>
              <a:t>- Приказ ДО ЯО от 30.09.2019 № 288/01-03 </a:t>
            </a:r>
          </a:p>
          <a:p>
            <a:pPr algn="ctr">
              <a:buNone/>
            </a:pPr>
            <a:r>
              <a:rPr lang="ru-RU" sz="2000" dirty="0" smtClean="0"/>
              <a:t>- Письмо ДО ЯО от 25.09.2019 № «ИХ.24-7056/19»</a:t>
            </a:r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endParaRPr lang="ru-RU" sz="2000" dirty="0" smtClean="0"/>
          </a:p>
          <a:p>
            <a:pPr algn="ctr">
              <a:buNone/>
            </a:pPr>
            <a:r>
              <a:rPr lang="ru-RU" sz="2000" dirty="0" smtClean="0"/>
              <a:t>Уважаемые коллеги!</a:t>
            </a:r>
          </a:p>
          <a:p>
            <a:pPr algn="ctr">
              <a:buNone/>
            </a:pPr>
            <a:r>
              <a:rPr lang="ru-RU" sz="2000" dirty="0" smtClean="0"/>
              <a:t>Утвержденный типовой дизайн-макет для общеобразовательных организаций Ярославской области будет направлен после 30 октября 2019 года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34</a:t>
            </a:fld>
            <a:endParaRPr lang="ru-RU"/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Контактная информация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sz="2000" b="1" dirty="0" err="1" smtClean="0"/>
              <a:t>Лежникова</a:t>
            </a:r>
            <a:r>
              <a:rPr lang="ru-RU" sz="2000" b="1" dirty="0" smtClean="0"/>
              <a:t> Ирина Витальевна – директор ГКУ ЯО Агентство</a:t>
            </a:r>
          </a:p>
          <a:p>
            <a:pPr>
              <a:buNone/>
            </a:pPr>
            <a:r>
              <a:rPr lang="ru-RU" sz="2000" dirty="0" smtClean="0"/>
              <a:t>тел. +7(903) -826-31-39                                        </a:t>
            </a:r>
            <a:r>
              <a:rPr lang="en-US" sz="2000" smtClean="0"/>
              <a:t>e-mail</a:t>
            </a:r>
            <a:r>
              <a:rPr lang="ru-RU" sz="2000" smtClean="0"/>
              <a:t>:</a:t>
            </a:r>
            <a:r>
              <a:rPr lang="en-US" sz="2000" dirty="0" smtClean="0"/>
              <a:t> agency@edu.yar.ru</a:t>
            </a:r>
          </a:p>
          <a:p>
            <a:pPr>
              <a:buNone/>
            </a:pPr>
            <a:r>
              <a:rPr lang="ru-RU" sz="2000" b="1" dirty="0" err="1" smtClean="0"/>
              <a:t>Михнюк</a:t>
            </a:r>
            <a:r>
              <a:rPr lang="ru-RU" sz="2000" b="1" dirty="0" smtClean="0"/>
              <a:t>  Кира Валерьевна – заместитель директора </a:t>
            </a:r>
          </a:p>
          <a:p>
            <a:pPr>
              <a:buNone/>
            </a:pPr>
            <a:r>
              <a:rPr lang="ru-RU" sz="2000" dirty="0" smtClean="0"/>
              <a:t>тел. 8 (4852) 40-08-56                                          </a:t>
            </a:r>
            <a:r>
              <a:rPr lang="en-US" sz="2000" dirty="0" smtClean="0"/>
              <a:t>e-mail</a:t>
            </a:r>
            <a:r>
              <a:rPr lang="ru-RU" sz="2000" dirty="0" smtClean="0"/>
              <a:t>:</a:t>
            </a:r>
            <a:r>
              <a:rPr lang="en-US" sz="2000" dirty="0" smtClean="0"/>
              <a:t> mihnyuk@yarregion.ru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Магда Людмила Борисовна – начальник проектного отдела</a:t>
            </a:r>
          </a:p>
          <a:p>
            <a:pPr>
              <a:buNone/>
            </a:pPr>
            <a:r>
              <a:rPr lang="ru-RU" sz="2000" dirty="0" smtClean="0"/>
              <a:t>тел. +7 (910) -971-11- 66                                      </a:t>
            </a: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/>
              <a:t>magda.liudmila@yandex.ru</a:t>
            </a:r>
            <a:endParaRPr lang="ru-RU" sz="2000" dirty="0" smtClean="0"/>
          </a:p>
          <a:p>
            <a:pPr>
              <a:buNone/>
            </a:pPr>
            <a:r>
              <a:rPr lang="ru-RU" sz="2000" b="1" dirty="0" smtClean="0"/>
              <a:t>Павлова Юлия Андреевна – главный специалист проектного отдела</a:t>
            </a:r>
          </a:p>
          <a:p>
            <a:pPr>
              <a:buNone/>
            </a:pPr>
            <a:r>
              <a:rPr lang="ru-RU" sz="2000" dirty="0" smtClean="0"/>
              <a:t>тел. +7 (920) -138-41-25                                       </a:t>
            </a:r>
            <a:r>
              <a:rPr lang="en-US" sz="2000" dirty="0" smtClean="0"/>
              <a:t>e-mail</a:t>
            </a:r>
            <a:r>
              <a:rPr lang="ru-RU" sz="2000" dirty="0" smtClean="0"/>
              <a:t>: </a:t>
            </a:r>
            <a:r>
              <a:rPr lang="en-US" sz="2000" dirty="0" smtClean="0"/>
              <a:t>yulia-pavlova2019@yandex.ru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35</a:t>
            </a:fld>
            <a:endParaRPr lang="ru-RU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Заголовок 4"/>
          <p:cNvSpPr txBox="1">
            <a:spLocks noGrp="1"/>
          </p:cNvSpPr>
          <p:nvPr>
            <p:ph type="title"/>
          </p:nvPr>
        </p:nvSpPr>
        <p:spPr>
          <a:xfrm>
            <a:off x="1104900" y="365125"/>
            <a:ext cx="8053614" cy="9175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sz="2900"/>
              <a:t>Определение</a:t>
            </a:r>
          </a:p>
        </p:txBody>
      </p:sp>
      <p:sp>
        <p:nvSpPr>
          <p:cNvPr id="62" name="Объект 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627824" cy="43513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indent="-342900" algn="just">
              <a:lnSpc>
                <a:spcPct val="100000"/>
              </a:lnSpc>
              <a:buClr>
                <a:srgbClr val="FF0000"/>
              </a:buClr>
              <a:buFontTx/>
              <a:buAutoNum type="arabicPeriod"/>
              <a:defRPr sz="2000"/>
            </a:pPr>
            <a:r>
              <a:rPr sz="2400" dirty="0" err="1"/>
              <a:t>Центры</a:t>
            </a:r>
            <a:r>
              <a:rPr sz="2400" dirty="0"/>
              <a:t> «</a:t>
            </a:r>
            <a:r>
              <a:rPr sz="2400" dirty="0" err="1"/>
              <a:t>Точка</a:t>
            </a:r>
            <a:r>
              <a:rPr sz="2400" dirty="0"/>
              <a:t> </a:t>
            </a:r>
            <a:r>
              <a:rPr sz="2400" dirty="0" err="1"/>
              <a:t>роста</a:t>
            </a:r>
            <a:r>
              <a:rPr sz="2400" dirty="0"/>
              <a:t>» </a:t>
            </a:r>
            <a:r>
              <a:rPr sz="2400" dirty="0" err="1"/>
              <a:t>создаются</a:t>
            </a:r>
            <a:r>
              <a:rPr sz="2400" dirty="0"/>
              <a:t> </a:t>
            </a:r>
            <a:r>
              <a:rPr sz="2400" dirty="0" err="1"/>
              <a:t>как</a:t>
            </a:r>
            <a:r>
              <a:rPr sz="2400" dirty="0"/>
              <a:t> </a:t>
            </a:r>
            <a:r>
              <a:rPr sz="2400" dirty="0" err="1"/>
              <a:t>структурные</a:t>
            </a:r>
            <a:r>
              <a:rPr sz="2400" dirty="0"/>
              <a:t> </a:t>
            </a:r>
            <a:r>
              <a:rPr sz="2400" dirty="0" err="1"/>
              <a:t>подразделения</a:t>
            </a:r>
            <a:r>
              <a:rPr sz="2400" dirty="0"/>
              <a:t> </a:t>
            </a:r>
            <a:r>
              <a:rPr sz="2400" dirty="0" err="1"/>
              <a:t>общеобразовательных</a:t>
            </a:r>
            <a:r>
              <a:rPr sz="2400" dirty="0"/>
              <a:t> </a:t>
            </a:r>
            <a:r>
              <a:rPr sz="2400" dirty="0" err="1"/>
              <a:t>организаций</a:t>
            </a:r>
            <a:r>
              <a:rPr sz="2400" dirty="0"/>
              <a:t>, </a:t>
            </a:r>
            <a:r>
              <a:rPr sz="2400" dirty="0" err="1"/>
              <a:t>расположенных</a:t>
            </a:r>
            <a:r>
              <a:rPr sz="2400" dirty="0"/>
              <a:t> в </a:t>
            </a:r>
            <a:r>
              <a:rPr sz="2400" dirty="0" err="1"/>
              <a:t>сельской</a:t>
            </a:r>
            <a:r>
              <a:rPr sz="2400" dirty="0"/>
              <a:t> </a:t>
            </a:r>
            <a:r>
              <a:rPr sz="2400" dirty="0" err="1"/>
              <a:t>местности</a:t>
            </a:r>
            <a:r>
              <a:rPr sz="2400" dirty="0"/>
              <a:t> </a:t>
            </a:r>
            <a:r>
              <a:rPr lang="ru-RU" sz="2400" dirty="0"/>
              <a:t> </a:t>
            </a:r>
            <a:r>
              <a:rPr sz="2400" dirty="0"/>
              <a:t>и в </a:t>
            </a:r>
            <a:r>
              <a:rPr sz="2400" dirty="0" err="1"/>
              <a:t>малых</a:t>
            </a:r>
            <a:r>
              <a:rPr sz="2400" dirty="0"/>
              <a:t> </a:t>
            </a:r>
            <a:r>
              <a:rPr sz="2400" err="1"/>
              <a:t>городах</a:t>
            </a:r>
            <a:r>
              <a:rPr sz="2400"/>
              <a:t> </a:t>
            </a:r>
            <a:r>
              <a:rPr lang="ru-RU" sz="2400" dirty="0" smtClean="0"/>
              <a:t>           (локальный </a:t>
            </a:r>
            <a:r>
              <a:rPr lang="ru-RU" sz="2400" dirty="0"/>
              <a:t>акт </a:t>
            </a:r>
            <a:r>
              <a:rPr lang="ru-RU" sz="2400" dirty="0" smtClean="0"/>
              <a:t>общеобразовательной организации, </a:t>
            </a:r>
            <a:r>
              <a:rPr lang="ru-RU" sz="2400" dirty="0"/>
              <a:t>типовое положение)</a:t>
            </a:r>
            <a:endParaRPr sz="2400" dirty="0"/>
          </a:p>
          <a:p>
            <a:pPr marL="342900" indent="-342900" algn="just">
              <a:lnSpc>
                <a:spcPct val="100000"/>
              </a:lnSpc>
              <a:buClr>
                <a:srgbClr val="FF0000"/>
              </a:buClr>
              <a:buFontTx/>
              <a:buAutoNum type="arabicPeriod"/>
              <a:defRPr sz="2000"/>
            </a:pPr>
            <a:r>
              <a:rPr sz="2400" dirty="0" err="1"/>
              <a:t>Совокупность</a:t>
            </a:r>
            <a:r>
              <a:rPr sz="2400" dirty="0"/>
              <a:t> </a:t>
            </a:r>
            <a:r>
              <a:rPr sz="2400" dirty="0" err="1"/>
              <a:t>образовательных</a:t>
            </a:r>
            <a:r>
              <a:rPr sz="2400" dirty="0"/>
              <a:t> </a:t>
            </a:r>
            <a:r>
              <a:rPr sz="2400" dirty="0" err="1"/>
              <a:t>организаций</a:t>
            </a:r>
            <a:r>
              <a:rPr sz="2400" dirty="0"/>
              <a:t>, </a:t>
            </a:r>
            <a:r>
              <a:rPr sz="2400" dirty="0" err="1"/>
              <a:t>на</a:t>
            </a:r>
            <a:r>
              <a:rPr sz="2400" dirty="0"/>
              <a:t> </a:t>
            </a:r>
            <a:r>
              <a:rPr sz="2400" err="1"/>
              <a:t>базе</a:t>
            </a:r>
            <a:r>
              <a:rPr sz="2400"/>
              <a:t> </a:t>
            </a:r>
            <a:r>
              <a:rPr sz="2400" smtClean="0"/>
              <a:t>которых</a:t>
            </a:r>
            <a:r>
              <a:rPr lang="ru-RU" sz="2400" dirty="0" smtClean="0"/>
              <a:t> </a:t>
            </a:r>
            <a:r>
              <a:rPr sz="2400" smtClean="0"/>
              <a:t>будут </a:t>
            </a:r>
            <a:r>
              <a:rPr sz="2400" dirty="0" err="1"/>
              <a:t>созданы</a:t>
            </a:r>
            <a:r>
              <a:rPr sz="2400" dirty="0"/>
              <a:t> </a:t>
            </a:r>
            <a:r>
              <a:rPr sz="2400" dirty="0" err="1"/>
              <a:t>Центры</a:t>
            </a:r>
            <a:r>
              <a:rPr sz="2400" dirty="0"/>
              <a:t>, </a:t>
            </a:r>
            <a:r>
              <a:rPr sz="2400" dirty="0" err="1"/>
              <a:t>составит</a:t>
            </a:r>
            <a:r>
              <a:rPr sz="2400" dirty="0"/>
              <a:t> </a:t>
            </a:r>
            <a:r>
              <a:rPr sz="2400" b="1" dirty="0" err="1"/>
              <a:t>федеральную</a:t>
            </a:r>
            <a:r>
              <a:rPr sz="2400" b="1" dirty="0"/>
              <a:t> </a:t>
            </a:r>
            <a:r>
              <a:rPr sz="2400" b="1" dirty="0" err="1"/>
              <a:t>сеть</a:t>
            </a:r>
            <a:r>
              <a:rPr sz="2400" b="1" dirty="0"/>
              <a:t> </a:t>
            </a:r>
            <a:r>
              <a:rPr sz="2400" b="1" dirty="0" err="1"/>
              <a:t>Центров</a:t>
            </a:r>
            <a:r>
              <a:rPr sz="2400" b="1" dirty="0"/>
              <a:t> образования </a:t>
            </a:r>
            <a:r>
              <a:rPr sz="2400" b="1" dirty="0" err="1"/>
              <a:t>цифрового</a:t>
            </a:r>
            <a:r>
              <a:rPr sz="2400" b="1" dirty="0"/>
              <a:t> и </a:t>
            </a:r>
            <a:r>
              <a:rPr sz="2400" b="1" dirty="0" err="1"/>
              <a:t>гуманитарного</a:t>
            </a:r>
            <a:r>
              <a:rPr sz="2400" b="1" dirty="0"/>
              <a:t> </a:t>
            </a:r>
            <a:r>
              <a:rPr sz="2400" b="1" dirty="0" err="1"/>
              <a:t>профилей</a:t>
            </a:r>
            <a:r>
              <a:rPr sz="2400" b="1" dirty="0"/>
              <a:t>  «</a:t>
            </a:r>
            <a:r>
              <a:rPr sz="2400" b="1" dirty="0" err="1"/>
              <a:t>Точка</a:t>
            </a:r>
            <a:r>
              <a:rPr sz="2400" b="1" dirty="0"/>
              <a:t> </a:t>
            </a:r>
            <a:r>
              <a:rPr sz="2400" b="1" dirty="0" err="1"/>
              <a:t>роста</a:t>
            </a:r>
            <a:r>
              <a:rPr sz="2400" b="1" dirty="0"/>
              <a:t>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7008717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и задачи Центров «Точка роста»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87286" y="1825625"/>
            <a:ext cx="3080658" cy="4351338"/>
          </a:xfrm>
        </p:spPr>
        <p:txBody>
          <a:bodyPr/>
          <a:lstStyle/>
          <a:p>
            <a:pPr marL="0" indent="0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Создание условий для внедрения  новых методов обучения и воспитания  образовательных технологий         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Обновление содержания и методик преподавания 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5</a:t>
            </a:fld>
            <a:endParaRPr lang="ru-RU"/>
          </a:p>
        </p:txBody>
      </p:sp>
      <p:pic>
        <p:nvPicPr>
          <p:cNvPr id="5" name="Picture 3" descr="C:\Users\User\Downloads\francopartag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6657"/>
            <a:ext cx="1738325" cy="1578430"/>
          </a:xfrm>
          <a:prstGeom prst="rect">
            <a:avLst/>
          </a:prstGeom>
          <a:noFill/>
        </p:spPr>
      </p:pic>
      <p:pic>
        <p:nvPicPr>
          <p:cNvPr id="6" name="Picture 3" descr="C:\Users\User\Downloads\francopartage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180115"/>
            <a:ext cx="1810254" cy="1643743"/>
          </a:xfrm>
          <a:prstGeom prst="rect">
            <a:avLst/>
          </a:prstGeom>
          <a:noFill/>
        </p:spPr>
      </p:pic>
      <p:sp>
        <p:nvSpPr>
          <p:cNvPr id="7" name="Нашивка 6"/>
          <p:cNvSpPr/>
          <p:nvPr/>
        </p:nvSpPr>
        <p:spPr>
          <a:xfrm rot="5400000">
            <a:off x="4887235" y="1933718"/>
            <a:ext cx="1200838" cy="923328"/>
          </a:xfrm>
          <a:prstGeom prst="chevron">
            <a:avLst/>
          </a:prstGeom>
          <a:solidFill>
            <a:schemeClr val="bg1">
              <a:lumMod val="65000"/>
            </a:schemeClr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8" name="Нашивка 7"/>
          <p:cNvSpPr/>
          <p:nvPr/>
        </p:nvSpPr>
        <p:spPr>
          <a:xfrm rot="5400000">
            <a:off x="4863367" y="3427030"/>
            <a:ext cx="1200838" cy="923328"/>
          </a:xfrm>
          <a:prstGeom prst="chevron">
            <a:avLst/>
          </a:prstGeom>
          <a:solidFill>
            <a:schemeClr val="bg1">
              <a:lumMod val="75000"/>
            </a:schemeClr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9" name="Нашивка 8"/>
          <p:cNvSpPr/>
          <p:nvPr/>
        </p:nvSpPr>
        <p:spPr>
          <a:xfrm rot="5400000">
            <a:off x="4905335" y="4930306"/>
            <a:ext cx="1200838" cy="923328"/>
          </a:xfrm>
          <a:prstGeom prst="chevron">
            <a:avLst/>
          </a:prstGeom>
          <a:solidFill>
            <a:schemeClr val="bg1">
              <a:lumMod val="85000"/>
            </a:schemeClr>
          </a:solidFill>
          <a:ln w="12700" cap="flat">
            <a:solidFill>
              <a:schemeClr val="bg1">
                <a:lumMod val="65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5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74228" y="1772921"/>
            <a:ext cx="49747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Охват не менее 100% обучающихся, осваивающих ООП по предметам «Технология», «Информатика», «ОБЖ»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на обновленном учебном оборудовании с применением новых методик обучения и воспитания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65372" y="3147536"/>
            <a:ext cx="595448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Охват не менее 70% обучающихся дополнительными общеобразовательными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программами цифрового,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естественно-научного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, технического и гуманитарного профилей, в том числе с использованием дистанционных форм обучения и сетевого партнерства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030685" y="4637315"/>
            <a:ext cx="5769429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Использование инфраструктуры Центра во внеурочное время как общественного пространства для развития общекультурных компетенций и цифровой грамотности населения, шахматного образования, проектной деятельности, творческой, социальной самореализации детей, педагогов и родительской общественности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Образовательные направления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71600" y="1208314"/>
            <a:ext cx="9982199" cy="4968649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О</a:t>
            </a:r>
            <a:r>
              <a:rPr lang="ru-RU" b="1" dirty="0" smtClean="0"/>
              <a:t>сновные общеобразовательные программы</a:t>
            </a:r>
            <a:r>
              <a:rPr lang="ru-RU" dirty="0" smtClean="0"/>
              <a:t>: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«Технология»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«Информатика»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«Основы безопасности жизнедеятельности»</a:t>
            </a:r>
          </a:p>
          <a:p>
            <a:pPr marL="0" indent="0">
              <a:buNone/>
            </a:pPr>
            <a:endParaRPr lang="ru-RU" dirty="0" smtClean="0"/>
          </a:p>
          <a:p>
            <a:r>
              <a:rPr lang="ru-RU" dirty="0" err="1"/>
              <a:t>Р</a:t>
            </a:r>
            <a:r>
              <a:rPr lang="ru-RU" dirty="0" err="1" smtClean="0"/>
              <a:t>азноуровневые</a:t>
            </a:r>
            <a:r>
              <a:rPr lang="ru-RU" dirty="0" smtClean="0"/>
              <a:t> </a:t>
            </a:r>
            <a:r>
              <a:rPr lang="ru-RU" b="1" dirty="0" smtClean="0"/>
              <a:t>дополнительные общеобразовательные программы цифрового, естественнонаучного, технического и гуманитарного </a:t>
            </a:r>
            <a:r>
              <a:rPr lang="ru-RU" dirty="0" smtClean="0"/>
              <a:t>профилей: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   проектная деятельность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   научно-техническое творчество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   шахматное образование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   </a:t>
            </a:r>
            <a:r>
              <a:rPr lang="en-US" dirty="0" smtClean="0"/>
              <a:t>IT-</a:t>
            </a:r>
            <a:r>
              <a:rPr lang="ru-RU" dirty="0" smtClean="0"/>
              <a:t>технологии</a:t>
            </a:r>
          </a:p>
          <a:p>
            <a:pPr lvl="1">
              <a:buFont typeface="Courier New" pitchFamily="49" charset="0"/>
              <a:buChar char="o"/>
            </a:pPr>
            <a:r>
              <a:rPr lang="ru-RU" dirty="0" smtClean="0"/>
              <a:t>    </a:t>
            </a:r>
            <a:r>
              <a:rPr lang="ru-RU" dirty="0" err="1" smtClean="0"/>
              <a:t>медиатворчество</a:t>
            </a:r>
            <a:endParaRPr lang="ru-RU" dirty="0" smtClean="0"/>
          </a:p>
          <a:p>
            <a:r>
              <a:rPr lang="ru-RU" b="1" dirty="0" err="1"/>
              <a:t>С</a:t>
            </a:r>
            <a:r>
              <a:rPr lang="ru-RU" b="1" dirty="0" err="1" smtClean="0"/>
              <a:t>оциокультурные</a:t>
            </a:r>
            <a:r>
              <a:rPr lang="ru-RU" b="1" dirty="0" smtClean="0"/>
              <a:t> мероприятия</a:t>
            </a:r>
          </a:p>
          <a:p>
            <a:r>
              <a:rPr lang="ru-RU" b="1" dirty="0" smtClean="0"/>
              <a:t>Содействие созданию и развитию общественного движения школьников </a:t>
            </a:r>
            <a:r>
              <a:rPr lang="ru-RU" dirty="0" smtClean="0"/>
              <a:t>(информационная, экологическая, социальная, дорожно-транспортная безопасность и др.)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531765" y="1972685"/>
            <a:ext cx="6446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653479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Таблица 6"/>
          <p:cNvGraphicFramePr/>
          <p:nvPr>
            <p:extLst/>
          </p:nvPr>
        </p:nvGraphicFramePr>
        <p:xfrm>
          <a:off x="5660572" y="2002427"/>
          <a:ext cx="5910942" cy="3124743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1055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5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51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94236"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год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школ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b="0">
                          <a:solidFill>
                            <a:srgbClr val="000000"/>
                          </a:solidFill>
                        </a:defRPr>
                      </a:pPr>
                      <a:r>
                        <a:rPr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Охват учащихся, тыс</a:t>
                      </a:r>
                    </a:p>
                  </a:txBody>
                  <a:tcPr marL="45720" marR="45720" horzOverflow="overflow">
                    <a:solidFill>
                      <a:srgbClr val="333E4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169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2020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14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10169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2021</a:t>
                      </a: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115</a:t>
                      </a: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25</a:t>
                      </a:r>
                      <a:endParaRPr sz="24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10169">
                <a:tc>
                  <a:txBody>
                    <a:bodyPr/>
                    <a:lstStyle/>
                    <a:p>
                      <a:pPr algn="ctr"/>
                      <a:r>
                        <a:rPr>
                          <a:latin typeface="Arial"/>
                          <a:ea typeface="Arial"/>
                          <a:cs typeface="Arial"/>
                          <a:sym typeface="Arial"/>
                        </a:rPr>
                        <a:t>2022</a:t>
                      </a: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131</a:t>
                      </a: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Arial"/>
                          <a:ea typeface="Arial"/>
                          <a:cs typeface="Arial"/>
                          <a:sym typeface="Arial"/>
                        </a:rPr>
                        <a:t>36</a:t>
                      </a:r>
                      <a:endParaRPr sz="24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45720" marR="45720" horzOverflow="overflow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098" name="Picture 2" descr="C:\Users\User\Desktop\Иконки\PNG\PNG_icons_key_elements\icon_k (9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3319" y="1716642"/>
            <a:ext cx="4254955" cy="3660902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Показатели количества Центров и      охвата обучающихся на 2020―2022 годы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785772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Предполагаемая сеть Центров </a:t>
            </a:r>
            <a:br>
              <a:rPr lang="ru-RU" dirty="0" smtClean="0"/>
            </a:br>
            <a:r>
              <a:rPr lang="ru-RU" dirty="0" smtClean="0"/>
              <a:t>«Точка роста»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64214" y="1259493"/>
          <a:ext cx="9601810" cy="535061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20362"/>
                <a:gridCol w="1920362"/>
                <a:gridCol w="1920362"/>
                <a:gridCol w="1920362"/>
                <a:gridCol w="1920362"/>
              </a:tblGrid>
              <a:tr h="697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Наименование МР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Количество центров «Точка роста » в 2020 году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Количество центров «Точка роста » в 2021 году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Количество центров «Точка роста » в 2022 году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Большесельский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 (50%)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Борисоглебский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 (40%)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Брейтовский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 (75%)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Гаврилов-Ямский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 (53,8%)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Даниловский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4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8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57,1%)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Любимский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 (50%)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Мышкинский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 (60%)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Некоузский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 (53,8%)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Некрасовский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5(55,5%)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Первомайский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 (50%)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232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Городской округ г.Переславль - Залесский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12 (52,2%)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Пошехонский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6 (54,5%)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Ростовский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13 (54,2%)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Тутаевский</a:t>
                      </a: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13 (61,9%)</a:t>
                      </a:r>
                      <a:endParaRPr lang="ru-RU" sz="12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Угличский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 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14 (51,9%)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Ярославский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8 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14 (53,8%)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Рыбинский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10 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55,5%)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429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Итого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 b="1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73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131 (54,1%)</a:t>
                      </a:r>
                      <a:endParaRPr lang="ru-RU" sz="11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1"/>
          <p:cNvSpPr txBox="1">
            <a:spLocks noGrp="1"/>
          </p:cNvSpPr>
          <p:nvPr>
            <p:ph type="title"/>
          </p:nvPr>
        </p:nvSpPr>
        <p:spPr>
          <a:xfrm>
            <a:off x="1115392" y="307068"/>
            <a:ext cx="8053614" cy="917576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2800"/>
            </a:lvl1pPr>
          </a:lstStyle>
          <a:p>
            <a:r>
              <a:rPr lang="ru-RU" sz="2900" dirty="0" smtClean="0"/>
              <a:t>Типовая </a:t>
            </a:r>
            <a:r>
              <a:rPr lang="ru-RU" sz="2900" dirty="0" err="1" smtClean="0"/>
              <a:t>д</a:t>
            </a:r>
            <a:r>
              <a:rPr sz="2900" smtClean="0"/>
              <a:t>орожная карта</a:t>
            </a:r>
            <a:r>
              <a:rPr lang="ru-RU" sz="2900" dirty="0" smtClean="0"/>
              <a:t> (комплекс мер по созданию и открытию Центров «Точка роста»)</a:t>
            </a:r>
            <a:endParaRPr sz="2900"/>
          </a:p>
        </p:txBody>
      </p:sp>
      <p:sp>
        <p:nvSpPr>
          <p:cNvPr id="71" name="Заголовок 1"/>
          <p:cNvSpPr txBox="1"/>
          <p:nvPr/>
        </p:nvSpPr>
        <p:spPr>
          <a:xfrm>
            <a:off x="236747" y="2060422"/>
            <a:ext cx="1614759" cy="178510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Согласование перечня образовательных организаций, в которых будет обновлена материально-техническая база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------------</a:t>
            </a:r>
            <a:endParaRPr lang="ru-RU" sz="6000" dirty="0" smtClean="0">
              <a:latin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sz="1100" dirty="0" smtClean="0">
                <a:latin typeface="Calibri Light"/>
                <a:sym typeface="Calibri Light"/>
              </a:rPr>
              <a:t>Ярославская область</a:t>
            </a:r>
            <a:r>
              <a:rPr smtClean="0"/>
              <a:t>, </a:t>
            </a:r>
            <a:r>
              <a:t/>
            </a:r>
            <a:br/>
            <a:r>
              <a:t>Фед. оператор </a:t>
            </a:r>
          </a:p>
        </p:txBody>
      </p:sp>
      <p:grpSp>
        <p:nvGrpSpPr>
          <p:cNvPr id="2" name="Группа 49"/>
          <p:cNvGrpSpPr/>
          <p:nvPr/>
        </p:nvGrpSpPr>
        <p:grpSpPr>
          <a:xfrm>
            <a:off x="0" y="4274534"/>
            <a:ext cx="12192000" cy="270457"/>
            <a:chOff x="0" y="0"/>
            <a:chExt cx="12191999" cy="270455"/>
          </a:xfrm>
        </p:grpSpPr>
        <p:sp>
          <p:nvSpPr>
            <p:cNvPr id="72" name="Прямоугольник 7"/>
            <p:cNvSpPr/>
            <p:nvPr/>
          </p:nvSpPr>
          <p:spPr>
            <a:xfrm>
              <a:off x="0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3" name="Прямоугольник 8"/>
            <p:cNvSpPr/>
            <p:nvPr/>
          </p:nvSpPr>
          <p:spPr>
            <a:xfrm>
              <a:off x="1773381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4" name="Прямоугольник 9"/>
            <p:cNvSpPr/>
            <p:nvPr/>
          </p:nvSpPr>
          <p:spPr>
            <a:xfrm>
              <a:off x="3528291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5" name="Прямоугольник 10"/>
            <p:cNvSpPr/>
            <p:nvPr/>
          </p:nvSpPr>
          <p:spPr>
            <a:xfrm>
              <a:off x="5264727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6" name="Прямоугольник 11"/>
            <p:cNvSpPr/>
            <p:nvPr/>
          </p:nvSpPr>
          <p:spPr>
            <a:xfrm>
              <a:off x="7019635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7" name="Прямоугольник 12"/>
            <p:cNvSpPr/>
            <p:nvPr/>
          </p:nvSpPr>
          <p:spPr>
            <a:xfrm>
              <a:off x="8793017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78" name="Прямоугольник 13"/>
            <p:cNvSpPr/>
            <p:nvPr/>
          </p:nvSpPr>
          <p:spPr>
            <a:xfrm>
              <a:off x="10566399" y="0"/>
              <a:ext cx="1625601" cy="270456"/>
            </a:xfrm>
            <a:prstGeom prst="rect">
              <a:avLst/>
            </a:prstGeom>
            <a:solidFill>
              <a:srgbClr val="BFBFB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80" name="Заголовок 1"/>
          <p:cNvSpPr txBox="1"/>
          <p:nvPr/>
        </p:nvSpPr>
        <p:spPr>
          <a:xfrm>
            <a:off x="402500" y="4251149"/>
            <a:ext cx="71949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март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81" name="Заголовок 1"/>
          <p:cNvSpPr txBox="1"/>
          <p:nvPr/>
        </p:nvSpPr>
        <p:spPr>
          <a:xfrm>
            <a:off x="2293581" y="4229115"/>
            <a:ext cx="719499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апр</a:t>
            </a:r>
          </a:p>
        </p:txBody>
      </p:sp>
      <p:sp>
        <p:nvSpPr>
          <p:cNvPr id="82" name="Заголовок 1"/>
          <p:cNvSpPr txBox="1"/>
          <p:nvPr/>
        </p:nvSpPr>
        <p:spPr>
          <a:xfrm>
            <a:off x="3998026" y="4251149"/>
            <a:ext cx="71949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май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83" name="Заголовок 1"/>
          <p:cNvSpPr txBox="1"/>
          <p:nvPr/>
        </p:nvSpPr>
        <p:spPr>
          <a:xfrm>
            <a:off x="5761032" y="4251149"/>
            <a:ext cx="71949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июнь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84" name="Заголовок 1"/>
          <p:cNvSpPr txBox="1"/>
          <p:nvPr/>
        </p:nvSpPr>
        <p:spPr>
          <a:xfrm>
            <a:off x="7486498" y="4251149"/>
            <a:ext cx="719499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июль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85" name="Заголовок 1"/>
          <p:cNvSpPr txBox="1"/>
          <p:nvPr/>
        </p:nvSpPr>
        <p:spPr>
          <a:xfrm>
            <a:off x="9269579" y="4251149"/>
            <a:ext cx="719499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авг</a:t>
            </a:r>
          </a:p>
        </p:txBody>
      </p:sp>
      <p:sp>
        <p:nvSpPr>
          <p:cNvPr id="86" name="Заголовок 1"/>
          <p:cNvSpPr txBox="1"/>
          <p:nvPr/>
        </p:nvSpPr>
        <p:spPr>
          <a:xfrm>
            <a:off x="11040950" y="4251149"/>
            <a:ext cx="719499" cy="4920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сент</a:t>
            </a:r>
          </a:p>
        </p:txBody>
      </p:sp>
      <p:sp>
        <p:nvSpPr>
          <p:cNvPr id="88" name="Заголовок 1"/>
          <p:cNvSpPr txBox="1"/>
          <p:nvPr/>
        </p:nvSpPr>
        <p:spPr>
          <a:xfrm>
            <a:off x="228518" y="5414560"/>
            <a:ext cx="1357911" cy="107721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Утверждение типового медиаплана </a:t>
            </a:r>
            <a:br/>
            <a:r>
              <a:t>Центра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endParaRPr/>
          </a:p>
        </p:txBody>
      </p:sp>
      <p:sp>
        <p:nvSpPr>
          <p:cNvPr id="90" name="Заголовок 1"/>
          <p:cNvSpPr txBox="1"/>
          <p:nvPr/>
        </p:nvSpPr>
        <p:spPr>
          <a:xfrm>
            <a:off x="10174747" y="3355644"/>
            <a:ext cx="917619" cy="1015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tabLst>
                <a:tab pos="177800" algn="l"/>
              </a:tabLst>
              <a:defRPr sz="14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</p:txBody>
      </p:sp>
      <p:sp>
        <p:nvSpPr>
          <p:cNvPr id="91" name="Заголовок 1"/>
          <p:cNvSpPr txBox="1"/>
          <p:nvPr/>
        </p:nvSpPr>
        <p:spPr>
          <a:xfrm>
            <a:off x="2048237" y="1767859"/>
            <a:ext cx="1384300" cy="2092881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Согласование типового дизайн-проекта </a:t>
            </a:r>
            <a:r>
              <a:rPr/>
              <a:t>Центра </a:t>
            </a:r>
            <a:endParaRPr lang="ru-RU" sz="6000" dirty="0" smtClean="0">
              <a:latin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2400">
              <a:latin typeface="Times New Roman" pitchFamily="18" charset="0"/>
              <a:ea typeface="Calibri Light"/>
              <a:cs typeface="Times New Roman" pitchFamily="18" charset="0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Согласование типового проекта зонирования Центра</a:t>
            </a:r>
            <a:endParaRPr sz="600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mtClean="0"/>
              <a:t>------------</a:t>
            </a:r>
            <a:endParaRPr sz="600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r>
              <a:rPr smtClean="0"/>
              <a:t>, </a:t>
            </a:r>
            <a:br>
              <a:rPr smtClean="0"/>
            </a:br>
            <a:r>
              <a:rPr smtClean="0"/>
              <a:t>Фед. оператор </a:t>
            </a:r>
            <a:endParaRPr/>
          </a:p>
        </p:txBody>
      </p:sp>
      <p:sp>
        <p:nvSpPr>
          <p:cNvPr id="97" name="Заголовок 1"/>
          <p:cNvSpPr txBox="1"/>
          <p:nvPr/>
        </p:nvSpPr>
        <p:spPr>
          <a:xfrm>
            <a:off x="1951605" y="5117106"/>
            <a:ext cx="1409701" cy="1215717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Согласование типового перечня оборудования Центра 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r>
              <a:rPr smtClean="0"/>
              <a:t>, </a:t>
            </a:r>
            <a:r>
              <a:t/>
            </a:r>
            <a:br/>
            <a:r>
              <a:t>Фед. оператор </a:t>
            </a:r>
          </a:p>
        </p:txBody>
      </p:sp>
      <p:sp>
        <p:nvSpPr>
          <p:cNvPr id="98" name="Заголовок 1"/>
          <p:cNvSpPr txBox="1"/>
          <p:nvPr/>
        </p:nvSpPr>
        <p:spPr>
          <a:xfrm>
            <a:off x="3645549" y="2743889"/>
            <a:ext cx="2022475" cy="1046440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Согласование объема финансового обеспечения на функционирование Центров 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r>
              <a:rPr smtClean="0"/>
              <a:t>, </a:t>
            </a:r>
            <a:r>
              <a:t/>
            </a:r>
            <a:br/>
            <a:r>
              <a:t>Фед. оператор </a:t>
            </a:r>
          </a:p>
        </p:txBody>
      </p:sp>
      <p:sp>
        <p:nvSpPr>
          <p:cNvPr id="101" name="Заголовок 1"/>
          <p:cNvSpPr txBox="1"/>
          <p:nvPr/>
        </p:nvSpPr>
        <p:spPr>
          <a:xfrm>
            <a:off x="4301208" y="5139139"/>
            <a:ext cx="2451100" cy="1246495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Повышение квалификации сотрудников Центров и педагогов, в т. ч. по новым технологиям преподавания предметной области «Технология»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endParaRPr/>
          </a:p>
        </p:txBody>
      </p:sp>
      <p:sp>
        <p:nvSpPr>
          <p:cNvPr id="104" name="Заголовок 1"/>
          <p:cNvSpPr txBox="1"/>
          <p:nvPr/>
        </p:nvSpPr>
        <p:spPr>
          <a:xfrm>
            <a:off x="6901762" y="3164213"/>
            <a:ext cx="2019300" cy="738664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Закупка, доставка </a:t>
            </a:r>
            <a:br/>
            <a:r>
              <a:t>и наладка оборудования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endParaRPr/>
          </a:p>
        </p:txBody>
      </p:sp>
      <p:sp>
        <p:nvSpPr>
          <p:cNvPr id="107" name="Заголовок 1"/>
          <p:cNvSpPr txBox="1"/>
          <p:nvPr/>
        </p:nvSpPr>
        <p:spPr>
          <a:xfrm>
            <a:off x="10495467" y="5117105"/>
            <a:ext cx="1511300" cy="1077218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Организация набора детей, обучающихся </a:t>
            </a:r>
            <a:br/>
            <a:r>
              <a:t>по программам Центров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------------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endParaRPr/>
          </a:p>
        </p:txBody>
      </p:sp>
      <p:sp>
        <p:nvSpPr>
          <p:cNvPr id="110" name="Заголовок 1"/>
          <p:cNvSpPr txBox="1"/>
          <p:nvPr/>
        </p:nvSpPr>
        <p:spPr>
          <a:xfrm>
            <a:off x="10179586" y="2045083"/>
            <a:ext cx="1750608" cy="1585049"/>
          </a:xfrm>
          <a:prstGeom prst="rect">
            <a:avLst/>
          </a:prstGeom>
          <a:ln w="12700">
            <a:solidFill>
              <a:srgbClr val="FF0000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Лицензирование образовательной деятельности Центров</a:t>
            </a:r>
            <a:endParaRPr sz="6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Открытие Центров в </a:t>
            </a:r>
            <a:r>
              <a:rPr/>
              <a:t>единый </a:t>
            </a:r>
            <a:r>
              <a:rPr sz="1200" smtClean="0"/>
              <a:t>день</a:t>
            </a:r>
            <a:r>
              <a:rPr lang="ru-RU" sz="1200" dirty="0" smtClean="0"/>
              <a:t> 01.09</a:t>
            </a:r>
            <a:endParaRPr lang="ru-RU" sz="1200" dirty="0" smtClean="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 b="1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0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11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endParaRPr sz="1100">
              <a:latin typeface="Calibri Light"/>
              <a:ea typeface="Calibri Light"/>
              <a:cs typeface="Calibri Light"/>
              <a:sym typeface="Calibri Light"/>
            </a:endParaRPr>
          </a:p>
          <a:p>
            <a:pPr>
              <a:tabLst>
                <a:tab pos="177800" algn="l"/>
              </a:tabLst>
              <a:defRPr sz="900">
                <a:solidFill>
                  <a:srgbClr val="333E48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Ярославская область</a:t>
            </a:r>
            <a:endParaRPr/>
          </a:p>
        </p:txBody>
      </p:sp>
      <p:sp>
        <p:nvSpPr>
          <p:cNvPr id="46" name="Левая фигурная скобка 45"/>
          <p:cNvSpPr/>
          <p:nvPr/>
        </p:nvSpPr>
        <p:spPr>
          <a:xfrm rot="5400000">
            <a:off x="7496977" y="1999563"/>
            <a:ext cx="275424" cy="4142341"/>
          </a:xfrm>
          <a:prstGeom prst="leftBrace">
            <a:avLst>
              <a:gd name="adj1" fmla="val 8333"/>
              <a:gd name="adj2" fmla="val 50000"/>
            </a:avLst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47" name="Левая фигурная скобка 46"/>
          <p:cNvSpPr/>
          <p:nvPr/>
        </p:nvSpPr>
        <p:spPr>
          <a:xfrm rot="16200000">
            <a:off x="4497335" y="3489893"/>
            <a:ext cx="138313" cy="2677099"/>
          </a:xfrm>
          <a:prstGeom prst="leftBrac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9" name="Прямая соединительная линия 23"/>
          <p:cNvSpPr/>
          <p:nvPr/>
        </p:nvSpPr>
        <p:spPr>
          <a:xfrm flipV="1">
            <a:off x="1028702" y="3867916"/>
            <a:ext cx="1" cy="358775"/>
          </a:xfrm>
          <a:prstGeom prst="line">
            <a:avLst/>
          </a:prstGeom>
          <a:ln w="6350">
            <a:solidFill>
              <a:srgbClr val="FF0000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1" name="Прямая соединительная линия 23"/>
          <p:cNvSpPr/>
          <p:nvPr/>
        </p:nvSpPr>
        <p:spPr>
          <a:xfrm flipV="1">
            <a:off x="2615130" y="3867916"/>
            <a:ext cx="1" cy="358775"/>
          </a:xfrm>
          <a:prstGeom prst="line">
            <a:avLst/>
          </a:prstGeom>
          <a:ln w="6350">
            <a:solidFill>
              <a:srgbClr val="FF0000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" name="Прямая соединительная линия 23"/>
          <p:cNvSpPr/>
          <p:nvPr/>
        </p:nvSpPr>
        <p:spPr>
          <a:xfrm flipV="1">
            <a:off x="4234610" y="3845882"/>
            <a:ext cx="1" cy="358775"/>
          </a:xfrm>
          <a:prstGeom prst="line">
            <a:avLst/>
          </a:prstGeom>
          <a:ln w="6350">
            <a:solidFill>
              <a:srgbClr val="FF0000"/>
            </a:solidFill>
            <a:miter/>
            <a:headEnd type="oval"/>
          </a:ln>
        </p:spPr>
        <p:txBody>
          <a:bodyPr lIns="45719" rIns="45719"/>
          <a:lstStyle/>
          <a:p>
            <a:endParaRPr/>
          </a:p>
        </p:txBody>
      </p:sp>
      <p:cxnSp>
        <p:nvCxnSpPr>
          <p:cNvPr id="113" name="Прямая соединительная линия 112"/>
          <p:cNvCxnSpPr/>
          <p:nvPr/>
        </p:nvCxnSpPr>
        <p:spPr>
          <a:xfrm rot="16200000" flipH="1">
            <a:off x="10664330" y="4858439"/>
            <a:ext cx="462706" cy="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0" name="Прямая соединительная линия 119"/>
          <p:cNvCxnSpPr/>
          <p:nvPr/>
        </p:nvCxnSpPr>
        <p:spPr>
          <a:xfrm rot="16200000" flipH="1">
            <a:off x="10466030" y="3977086"/>
            <a:ext cx="561854" cy="1102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1" name="Соединительная линия уступом 130"/>
          <p:cNvCxnSpPr/>
          <p:nvPr/>
        </p:nvCxnSpPr>
        <p:spPr>
          <a:xfrm rot="5400000" flipH="1" flipV="1">
            <a:off x="1156771" y="4704203"/>
            <a:ext cx="826265" cy="561861"/>
          </a:xfrm>
          <a:prstGeom prst="bentConnector3">
            <a:avLst>
              <a:gd name="adj1" fmla="val 50000"/>
            </a:avLst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40" name="Прямая соединительная линия 139"/>
          <p:cNvCxnSpPr/>
          <p:nvPr/>
        </p:nvCxnSpPr>
        <p:spPr>
          <a:xfrm rot="16200000" flipH="1">
            <a:off x="2322725" y="4812536"/>
            <a:ext cx="462706" cy="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7" name="Номер слайда 36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2184</TotalTime>
  <Words>1780</Words>
  <Application>Microsoft Office PowerPoint</Application>
  <PresentationFormat>Произвольный</PresentationFormat>
  <Paragraphs>434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О создании федеральной сети Центров образования цифрового и гуманитарного профилей «Точка роста» в 2020 – 2022 годах в Ярославской области </vt:lpstr>
      <vt:lpstr>Национальный проект «Образование» Федеральный проект  «Современная школа»</vt:lpstr>
      <vt:lpstr>Нормативные документы:</vt:lpstr>
      <vt:lpstr>Определение</vt:lpstr>
      <vt:lpstr>Цели и задачи Центров «Точка роста»</vt:lpstr>
      <vt:lpstr>Образовательные направления</vt:lpstr>
      <vt:lpstr>Показатели количества Центров и      охвата обучающихся на 2020―2022 годы</vt:lpstr>
      <vt:lpstr>Предполагаемая сеть Центров  «Точка роста»</vt:lpstr>
      <vt:lpstr>Типовая дорожная карта (комплекс мер по созданию и открытию Центров «Точка роста»)</vt:lpstr>
      <vt:lpstr>Требования к кадровому составу Центра «Точка роста»</vt:lpstr>
      <vt:lpstr>Образовательные сессии  для педагогов Центров</vt:lpstr>
      <vt:lpstr>Онлайн обучение (Soft skills)</vt:lpstr>
      <vt:lpstr>Примерный перечень оборудования для оснащения Центра «Точка роста»</vt:lpstr>
      <vt:lpstr>Требование к инфраструктуре   Центра «Точка роста»</vt:lpstr>
      <vt:lpstr>Фирменный стиль Центра «Точка роста»</vt:lpstr>
      <vt:lpstr>Фирменный стиль Центра «Точка роста»</vt:lpstr>
      <vt:lpstr>Слайд 17</vt:lpstr>
      <vt:lpstr>Пример дизайн-макета Ивановская область</vt:lpstr>
      <vt:lpstr>Пример дизайн-макета  Свердловская область</vt:lpstr>
      <vt:lpstr>Типовой дизайн-макет  Ярославская область</vt:lpstr>
      <vt:lpstr>Типовой дизайн-макет  Ярославская область</vt:lpstr>
      <vt:lpstr>Охват обучающихся дополнительными общеобразовательными программами</vt:lpstr>
      <vt:lpstr>Направления деятельности по созданию и функционированию Центра «Точка роста» </vt:lpstr>
      <vt:lpstr>Нормативно – правовое обеспечение</vt:lpstr>
      <vt:lpstr>Результат работы групп</vt:lpstr>
      <vt:lpstr>Финансовое обеспечение</vt:lpstr>
      <vt:lpstr>Результат работы групп</vt:lpstr>
      <vt:lpstr>Кадровое обеспечение</vt:lpstr>
      <vt:lpstr>Результат работы групп</vt:lpstr>
      <vt:lpstr>Информационное сопровождение </vt:lpstr>
      <vt:lpstr>Результат работы групп</vt:lpstr>
      <vt:lpstr>Слайд 32</vt:lpstr>
      <vt:lpstr>Общее фото </vt:lpstr>
      <vt:lpstr>Слайд 34</vt:lpstr>
      <vt:lpstr>Контактная информация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 создании федеральной сети Центров образования цифрового и гуманитарного профилей «Точка роста»</dc:title>
  <dc:creator>Лариса Сулима</dc:creator>
  <cp:lastModifiedBy>Locadm</cp:lastModifiedBy>
  <cp:revision>255</cp:revision>
  <cp:lastPrinted>2019-09-16T17:07:16Z</cp:lastPrinted>
  <dcterms:modified xsi:type="dcterms:W3CDTF">2019-10-09T13:28:49Z</dcterms:modified>
</cp:coreProperties>
</file>