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63" r:id="rId3"/>
    <p:sldId id="258" r:id="rId4"/>
    <p:sldId id="261" r:id="rId5"/>
    <p:sldId id="336" r:id="rId6"/>
    <p:sldId id="266" r:id="rId7"/>
    <p:sldId id="337" r:id="rId8"/>
    <p:sldId id="267" r:id="rId9"/>
    <p:sldId id="338" r:id="rId10"/>
    <p:sldId id="268" r:id="rId11"/>
    <p:sldId id="265" r:id="rId12"/>
    <p:sldId id="262" r:id="rId13"/>
    <p:sldId id="269" r:id="rId14"/>
    <p:sldId id="270" r:id="rId15"/>
    <p:sldId id="271" r:id="rId16"/>
    <p:sldId id="272" r:id="rId17"/>
    <p:sldId id="339" r:id="rId18"/>
    <p:sldId id="340" r:id="rId19"/>
    <p:sldId id="273" r:id="rId20"/>
    <p:sldId id="334" r:id="rId21"/>
    <p:sldId id="280" r:id="rId22"/>
    <p:sldId id="341" r:id="rId23"/>
    <p:sldId id="275" r:id="rId24"/>
    <p:sldId id="281" r:id="rId25"/>
    <p:sldId id="284" r:id="rId26"/>
    <p:sldId id="335" r:id="rId27"/>
    <p:sldId id="285" r:id="rId28"/>
    <p:sldId id="330" r:id="rId29"/>
    <p:sldId id="342" r:id="rId30"/>
    <p:sldId id="343" r:id="rId31"/>
    <p:sldId id="344" r:id="rId32"/>
    <p:sldId id="346" r:id="rId33"/>
    <p:sldId id="347" r:id="rId34"/>
    <p:sldId id="332" r:id="rId35"/>
    <p:sldId id="349" r:id="rId36"/>
    <p:sldId id="348" r:id="rId37"/>
    <p:sldId id="287" r:id="rId38"/>
    <p:sldId id="357" r:id="rId39"/>
    <p:sldId id="292" r:id="rId40"/>
    <p:sldId id="358" r:id="rId41"/>
    <p:sldId id="359" r:id="rId42"/>
    <p:sldId id="360" r:id="rId43"/>
    <p:sldId id="361" r:id="rId44"/>
    <p:sldId id="294" r:id="rId45"/>
    <p:sldId id="295" r:id="rId46"/>
    <p:sldId id="297" r:id="rId47"/>
    <p:sldId id="299" r:id="rId48"/>
    <p:sldId id="305" r:id="rId49"/>
    <p:sldId id="362" r:id="rId50"/>
    <p:sldId id="364" r:id="rId51"/>
    <p:sldId id="365" r:id="rId52"/>
    <p:sldId id="366" r:id="rId53"/>
    <p:sldId id="367" r:id="rId54"/>
    <p:sldId id="368" r:id="rId55"/>
    <p:sldId id="308" r:id="rId56"/>
    <p:sldId id="329" r:id="rId57"/>
    <p:sldId id="325" r:id="rId58"/>
    <p:sldId id="316" r:id="rId59"/>
    <p:sldId id="353" r:id="rId60"/>
    <p:sldId id="354" r:id="rId61"/>
    <p:sldId id="319" r:id="rId62"/>
    <p:sldId id="356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6C0000"/>
    <a:srgbClr val="007A00"/>
    <a:srgbClr val="CC0000"/>
    <a:srgbClr val="005000"/>
    <a:srgbClr val="194B32"/>
    <a:srgbClr val="006600"/>
    <a:srgbClr val="7538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45219" autoAdjust="0"/>
    <p:restoredTop sz="91459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F935E-1087-49E5-962F-F49503923B98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905E7-665C-411B-84C5-AFF240CE9B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180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приглядеться к рисунку, можно вспомнить, из курса биологии, строение нейрона коры головного мозга. Карта очень похожа на этот самый нейрон. Поэтому такие карты и действуют на мозг фантастическим образом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известно, наш мозг состоит из примерно 1 000 000 000 000 клеток, которые называются нейронами. Их количество в течение всей жизни не увеличивается, но может уменьшаться под воздействием сильных стрессов, алкогольных интоксикаций, травм и других неблагоприятных факторов. Но если количество нейронов не увеличивается с момента рождения человека, то где хранится и обрабатывается вся поступающая информация?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нейрон связан с другими огромным количеством связей-ответвлений, которые образуются в течение всей жизни человека. Чем интенсивнее информационная жизнь человека, тем больше количество таких связей между клетками головного мозга. Это количество изменяется в течение всей жизни человека. Причем чем интенсивнее его интеллектуальная жизнь, тем больше таких связей создается, тем более развит мозг человека и, соответственно, сам человек.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мозг очень хитро устроен, и ему очень не нравятся все эти списки и таблицы которые нас буквально окутывают на протяжении всей жизни.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 трудно запомнить и выделить главное. Поэтому мозг начинает баловаться, отвлекаться, и дело остается на месте. Силы потрачены, энергия тоже, а на выходе 0.</a:t>
            </a:r>
          </a:p>
          <a:p>
            <a:r>
              <a:rPr lang="ru-RU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Вся информация, которая распределена в мозгу, ассоциативно передается между нейронами со скоростью электрического тока, и чем больше количество таких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связей — тем более способен мозг к восприятию новой информации.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не можем мыслить линейно, особенно в непонятных ситуациях. Наши мысли «прыгают» с одной на другую, и мы в следующий момент времени совершенно неожиданно для нас думаем уже о чем-то другом.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когда мы о чем-то думаем, у нас в голове появляется множество ассоциаций, связанных с этой темой. Мы начинаем думать о том, как провести Новый год, и у нас в голове тут же появляется целый фонтан идей: «Купить больше коньяку! Организовать больше конкурсов! Продумать, куда складировать пьяных. Как всех доставлять до места? Кого выбрать в качестве ведущего? Да как же это все удержать в голове?!» — и мы машинально тянемся к ручке с бумагой и начинаем все записывать, чтобы как-то все структурировать и не потерять ценные мысли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основе этого принципа Тони Бьюзен и предложил фиксировать информацию не линейно, как это принято в большинстве случаев, а ассоциативно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радиантно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связывая мысли друг с другом в пространстве, справедливо предположив, что такая форма будет самой удобной для восприятия, так как мозгу нужно будет провести минимум работы по созданию образа, то есть понимания информации.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Информация, представленная в виде интеллект-карт, воспринимается быстрее, эффективнее, запоминается быстрее и на более долгий срок, так как это соответствует естественной ассоциативной природе нашего мышления. Просто так устроен наш мозг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Физиологические и нейропсихологические принципы работы головного мозга человека, которые заложены в основу метода интеллект карт: Интеллект карта по форме напоминает нейрон (клетку головного мозга)со множеством ответвлений Взаимодействие правого и левого полушария при моделировании интеллект карты Информация на интеллект карте максимально визуализирована, ее можно окинуть «одним взглядом» Включение процессов мышления при запоминании увеличивает объем памяти Ассоциативное мышление (мышление образами) преобладает в дошкольном возрасте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Радиантное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мышление человека(возникновение нескольких не линейных ассоциаций при получении информации)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283E5-57CE-48AE-8E0A-91DEBD49BEB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476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Нередко в тексте или объяснении учителя на уроке содержатся те или иные учебные проблемы. Они обсуждаются, идет поиск их решений. Вместе с тем иногда эти проблемы обозначены неявно. В этом случае школьники могут не обратить на них внимания или будут испытывать затруднения при поиске их решения.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9BEA30-384C-45EE-96AE-AC5EC7C79E2E}" type="slidenum">
              <a:rPr lang="ru-RU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i="1" smtClean="0"/>
              <a:t> </a:t>
            </a:r>
            <a:r>
              <a:rPr lang="ru-RU" smtClean="0"/>
              <a:t>Разрешить проблему можно только тогда, когда ясно видишь все ее аспекты. Лучше всего, если проблема рассматривается с разных сторон, устанавливаются причины возникновения проблемы,  а решение опирается на ясную фактическую базу.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85D2D6-DACD-4509-AD0B-99CE31A98994}" type="slidenum">
              <a:rPr lang="ru-RU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Итак, познакомившись с текстом, обучающиеся анализируют, исследуют его, чтобы построить схему «фишбоун».</a:t>
            </a:r>
          </a:p>
          <a:p>
            <a:pPr>
              <a:spcBef>
                <a:spcPct val="0"/>
              </a:spcBef>
            </a:pPr>
            <a:r>
              <a:rPr lang="ru-RU" smtClean="0"/>
              <a:t> 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5B6624-6A5D-438C-83E6-456D497BC902}" type="slidenum">
              <a:rPr lang="ru-RU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Технология работы со «фишбоун» может варьироваться.</a:t>
            </a:r>
          </a:p>
          <a:p>
            <a:pPr>
              <a:spcBef>
                <a:spcPct val="0"/>
              </a:spcBef>
            </a:pPr>
            <a:r>
              <a:rPr lang="ru-RU" smtClean="0"/>
              <a:t>1.	</a:t>
            </a:r>
            <a:r>
              <a:rPr lang="ru-RU" u="sng" smtClean="0"/>
              <a:t>Индивидуальный   путь.</a:t>
            </a:r>
            <a:r>
              <a:rPr lang="ru-RU" smtClean="0"/>
              <a:t>  У   всех  текст  одинаковый.</a:t>
            </a:r>
            <a:br>
              <a:rPr lang="ru-RU" smtClean="0"/>
            </a:br>
            <a:r>
              <a:rPr lang="ru-RU" smtClean="0"/>
              <a:t>В этом случае чтение текста и составление схемы происходят индивидуально. На этапе рефлексии возможен обмен мнениями, добавления в составленную схему, суммирование информации в единую схему, представленную на доске.</a:t>
            </a:r>
          </a:p>
          <a:p>
            <a:pPr>
              <a:spcBef>
                <a:spcPct val="0"/>
              </a:spcBef>
            </a:pPr>
            <a:r>
              <a:rPr lang="ru-RU" smtClean="0"/>
              <a:t>2.</a:t>
            </a:r>
            <a:r>
              <a:rPr lang="ru-RU" u="sng" smtClean="0"/>
              <a:t>	Парная или групповая работа</a:t>
            </a:r>
            <a:r>
              <a:rPr lang="ru-RU" smtClean="0"/>
              <a:t>. Возможно использование одинаковых или разных текстов по одной проблеме. В этом случае возможны следующие варианты работы:</a:t>
            </a:r>
          </a:p>
          <a:p>
            <a:pPr>
              <a:spcBef>
                <a:spcPct val="0"/>
              </a:spcBef>
            </a:pPr>
            <a:r>
              <a:rPr lang="ru-RU" smtClean="0"/>
              <a:t>а)	каждая из групп получает для чтения текст; чтение текста происходит индивидуально, составление схемы — в группах (но на этих схемах оставляется место для добавления верхних и нижних косточек); происходит обмен информацией между группами, в результате чего появляется общая схема «фишбоун»;</a:t>
            </a:r>
          </a:p>
          <a:p>
            <a:pPr>
              <a:spcBef>
                <a:spcPct val="0"/>
              </a:spcBef>
            </a:pPr>
            <a:r>
              <a:rPr lang="ru-RU" smtClean="0"/>
              <a:t>б)	каждому участнику внутри группы раздается свой текст; чтение происходит индивидуально; после чтения в группе участники обмениваются информацией, на основе которой и составляется общая схема «фишбоун»; группы рассказывают о проделанной работе, дополняя друг друга.</a:t>
            </a:r>
          </a:p>
          <a:p>
            <a:pPr>
              <a:spcBef>
                <a:spcPct val="0"/>
              </a:spcBef>
            </a:pPr>
            <a:r>
              <a:rPr lang="ru-RU" i="1" smtClean="0"/>
              <a:t> 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F63C08-ED67-4F07-91F2-386E53F05604}" type="slidenum">
              <a:rPr lang="ru-RU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45E8F-D187-41DD-AE90-83B21B3D042F}" type="slidenum">
              <a:rPr lang="ru-RU"/>
              <a:pPr/>
              <a:t>47</a:t>
            </a:fld>
            <a:endParaRPr lang="ru-RU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3"/>
          <p:cNvSpPr txBox="1">
            <a:spLocks noGrp="1" noChangeArrowheads="1"/>
          </p:cNvSpPr>
          <p:nvPr>
            <p:ph type="body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EC7C9-0CCD-4706-A907-2061495D0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23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49F61-2972-4270-9083-D33739719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029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5040560" cy="47525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 </a:t>
            </a:r>
            <a:endParaRPr lang="ru-RU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93305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 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89654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endParaRPr lang="ru-RU" sz="1800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учителя </a:t>
            </a:r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 </a:t>
            </a: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E:\ПЕД СОВЕТ ДЕКАБРЬ\57ebeeb9b33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0" y="86335"/>
            <a:ext cx="9024160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55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E:\ПЕД СОВЕТ ДЕКАБРЬ\article80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767059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5288" y="332656"/>
            <a:ext cx="89062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769" y="476672"/>
            <a:ext cx="8275279" cy="7694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Сформулируйте тему педсовета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6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« Использование разнообразных методов и приемов на уроках и внеклассных мероприятиях, способствующих развитию мотивации, памяти, мышления и т.д.»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2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Диагностика мотивации.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E:\ПЕД СОВЕТ ДЕКАБРЬ\2351233_or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058"/>
          <a:stretch/>
        </p:blipFill>
        <p:spPr bwMode="auto">
          <a:xfrm>
            <a:off x="1187624" y="2564904"/>
            <a:ext cx="6534894" cy="3693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04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Начальная школа 1-4 классы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9346283"/>
              </p:ext>
            </p:extLst>
          </p:nvPr>
        </p:nvGraphicFramePr>
        <p:xfrm>
          <a:off x="280988" y="854075"/>
          <a:ext cx="8509000" cy="6205538"/>
        </p:xfrm>
        <a:graphic>
          <a:graphicData uri="http://schemas.openxmlformats.org/presentationml/2006/ole">
            <p:oleObj spid="_x0000_s1029" name="Диаграмма" r:id="rId3" imgW="6334077" imgH="4619700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246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Начальная школа 1-4 СКК классы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46490824"/>
              </p:ext>
            </p:extLst>
          </p:nvPr>
        </p:nvGraphicFramePr>
        <p:xfrm>
          <a:off x="-28663" y="692696"/>
          <a:ext cx="8748463" cy="6380459"/>
        </p:xfrm>
        <a:graphic>
          <a:graphicData uri="http://schemas.openxmlformats.org/presentationml/2006/ole">
            <p:oleObj spid="_x0000_s2053" name="Диаграмма" r:id="rId3" imgW="6334236" imgH="4619568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684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Среднее звено 5-9 классы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81837255"/>
              </p:ext>
            </p:extLst>
          </p:nvPr>
        </p:nvGraphicFramePr>
        <p:xfrm>
          <a:off x="-133350" y="1185863"/>
          <a:ext cx="8959850" cy="5576887"/>
        </p:xfrm>
        <a:graphic>
          <a:graphicData uri="http://schemas.openxmlformats.org/presentationml/2006/ole">
            <p:oleObj spid="_x0000_s3075" name="Диаграмма" r:id="rId3" imgW="8048611" imgH="5010120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924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Среднее звено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5-9 СКК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классы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47674526"/>
              </p:ext>
            </p:extLst>
          </p:nvPr>
        </p:nvGraphicFramePr>
        <p:xfrm>
          <a:off x="395536" y="1196752"/>
          <a:ext cx="8186738" cy="5462588"/>
        </p:xfrm>
        <a:graphic>
          <a:graphicData uri="http://schemas.openxmlformats.org/presentationml/2006/ole">
            <p:oleObj spid="_x0000_s4101" name="Диаграмма" r:id="rId3" imgW="6096090" imgH="4067280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356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10-11 классы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1906237"/>
              </p:ext>
            </p:extLst>
          </p:nvPr>
        </p:nvGraphicFramePr>
        <p:xfrm>
          <a:off x="307975" y="1231900"/>
          <a:ext cx="8185150" cy="5461000"/>
        </p:xfrm>
        <a:graphic>
          <a:graphicData uri="http://schemas.openxmlformats.org/presentationml/2006/ole">
            <p:oleObj spid="_x0000_s5123" name="Диаграмма" r:id="rId3" imgW="6096090" imgH="4067280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64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Мотивация – это….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нутреннее побуждение к деятельности, когда человек ставит себе вопрос: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475656" y="3284984"/>
            <a:ext cx="1800200" cy="122413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580112" y="3284984"/>
            <a:ext cx="1728192" cy="122413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4869160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«Для чего я ЭТО делаю?»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869160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«Зачем мне ЭТО нужно?»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0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428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642910" y="500042"/>
            <a:ext cx="2428892" cy="242889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Работоспособность, энергетика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428596" y="3286124"/>
            <a:ext cx="2500330" cy="250033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Желание действовать, прилагать усилия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3500430" y="571480"/>
            <a:ext cx="2571768" cy="235745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Спокойное приятное настроение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3143240" y="3357562"/>
            <a:ext cx="2643206" cy="250033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Устойчивая концентрация внимания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6215074" y="571480"/>
            <a:ext cx="2500330" cy="2286016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Грусть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6000760" y="3286124"/>
            <a:ext cx="2500330" cy="242889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Утомление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усталость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hello_html_mc9d3dc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2852"/>
            <a:ext cx="7488832" cy="6707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Упражнение 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«Самый немотивированный ученик в моей жизни»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7881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77" y="3164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 снижения мотивации, зависящие от учителя: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628800"/>
            <a:ext cx="3744416" cy="2304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Неправильный отбор содержания учебного материала, вызывающего перегрузку учащихся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44008" y="1644424"/>
            <a:ext cx="4032448" cy="228863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Неумение строить отношения с учащимися и организовывать взаимодействия м/д ними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5928" y="4293096"/>
            <a:ext cx="3744416" cy="2304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 владение учителем современными методиками обучения и их оптимальным сочетанием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4293096"/>
            <a:ext cx="3744416" cy="2304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Особенности личности учителя (не всегда уделяют внимание мотивации учащихся) 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691680" y="1196752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067944" y="1628800"/>
            <a:ext cx="288032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27984" y="1628800"/>
            <a:ext cx="288032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92280" y="134076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37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Юля\Рабочий стол\img7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7337788" cy="64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834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204864"/>
            <a:ext cx="8424862" cy="16859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ТЕХНОЛОГИЯ РАЗВИТИЯ КРИТИЧЕСКОГО МЫШЛЕНИЯ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5013176"/>
            <a:ext cx="5832475" cy="119824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ТРКМ</a:t>
            </a:r>
            <a:endParaRPr lang="ru-RU" sz="8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5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56431"/>
            <a:ext cx="6840759" cy="77787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3300"/>
                </a:solidFill>
              </a:rPr>
              <a:t>ТЕХНОЛОГИЯ РАЗВИТИЯ КРИТИЧЕСКОГО МЫШЛЕНИЯ</a:t>
            </a:r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2636912"/>
            <a:ext cx="8229600" cy="352839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b="1" dirty="0" smtClean="0">
                <a:solidFill>
                  <a:schemeClr val="tx1"/>
                </a:solidFill>
              </a:rPr>
              <a:t>развитие </a:t>
            </a:r>
            <a:r>
              <a:rPr lang="ru-RU" b="1" dirty="0">
                <a:solidFill>
                  <a:schemeClr val="tx1"/>
                </a:solidFill>
              </a:rPr>
              <a:t>мыслительных навыков учащихся, необходимых не только в учебе, но и в обычной жизни (умение принимать взвешенные решения, работать с информацией, анализировать различные стороны явлений)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5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56431"/>
            <a:ext cx="6840759" cy="77787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3300"/>
                </a:solidFill>
              </a:rPr>
              <a:t>ТЕХНОЛОГИЯ РАЗВИТИЯ КРИТИЧЕСКОГО МЫШЛЕНИЯ</a:t>
            </a:r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2060848"/>
            <a:ext cx="8229600" cy="4104456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позволяет решать задачу: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образовательной мотивации: повышения интереса к процессу обучения и активного восприятия учебного материала;</a:t>
            </a:r>
          </a:p>
          <a:p>
            <a:pPr algn="ctr">
              <a:buFontTx/>
              <a:buNone/>
            </a:pP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5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низ 14"/>
          <p:cNvSpPr/>
          <p:nvPr/>
        </p:nvSpPr>
        <p:spPr>
          <a:xfrm>
            <a:off x="4441091" y="5013176"/>
            <a:ext cx="142876" cy="57150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1800" y="188913"/>
            <a:ext cx="3528392" cy="935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3300"/>
                </a:solidFill>
              </a:rPr>
              <a:t>Т Р К М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41091" y="3861048"/>
            <a:ext cx="142876" cy="57150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39773" y="2314648"/>
            <a:ext cx="142876" cy="57150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08381" y="1135291"/>
            <a:ext cx="142876" cy="57150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78949" y="1840264"/>
            <a:ext cx="5544616" cy="580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СОВОКУПНОСТЬ ПРИЕМОВ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295066" y="2970786"/>
            <a:ext cx="6696744" cy="100811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ЗАИНТЕРЕСОВАТЬ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 (ПРОБУДИТЬ ИССЛЕДОВАТЕЛЬСКУЮ, ТВОРЧЕСКУЮ  АКТИВНОСТЬ)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1223058" y="4432552"/>
            <a:ext cx="6768752" cy="79208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ПРЕДОСТАВИТЬ УСЛОВИЯ ДЛЯ ОСМЫСЛЕНИЯ МАТЕРИАЛА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1295066" y="5733256"/>
            <a:ext cx="6877334" cy="7200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ПОМОЧЬ ОБОБЩИТЬ ПРИОБРЕТЕННЫЕ ЗНАНИЯ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84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Шесть шляп мышления</a:t>
            </a:r>
            <a:endParaRPr lang="ru-RU" dirty="0"/>
          </a:p>
        </p:txBody>
      </p:sp>
      <p:pic>
        <p:nvPicPr>
          <p:cNvPr id="5122" name="Picture 2" descr="C:\Documents and Settings\Юля\Рабочий стол\03133afe74b810681b78ee4ebe47de4d_17881_html_m3fc325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240975" cy="5428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68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Автор Эдвард де </a:t>
            </a:r>
            <a:r>
              <a:rPr lang="ru-RU" dirty="0" err="1" smtClean="0"/>
              <a:t>Боно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328592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ru-RU" dirty="0"/>
              <a:t>Главная трудность, </a:t>
            </a:r>
            <a:r>
              <a:rPr lang="ru-RU" dirty="0" smtClean="0"/>
              <a:t>связанная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dirty="0" smtClean="0"/>
              <a:t>с </a:t>
            </a:r>
            <a:r>
              <a:rPr lang="ru-RU" dirty="0"/>
              <a:t>процессом мышления, </a:t>
            </a:r>
            <a:endParaRPr lang="ru-RU" dirty="0" smtClean="0"/>
          </a:p>
          <a:p>
            <a:pPr marL="0" indent="0">
              <a:lnSpc>
                <a:spcPct val="60000"/>
              </a:lnSpc>
              <a:buNone/>
            </a:pPr>
            <a:r>
              <a:rPr lang="ru-RU" dirty="0" smtClean="0"/>
              <a:t>состоит </a:t>
            </a:r>
            <a:r>
              <a:rPr lang="ru-RU" dirty="0"/>
              <a:t>в </a:t>
            </a:r>
            <a:r>
              <a:rPr lang="ru-RU" dirty="0" smtClean="0"/>
              <a:t>преодолении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dirty="0" smtClean="0"/>
              <a:t>беспорядочного</a:t>
            </a:r>
            <a:r>
              <a:rPr lang="ru-RU" dirty="0"/>
              <a:t>, </a:t>
            </a:r>
            <a:r>
              <a:rPr lang="ru-RU" dirty="0" smtClean="0"/>
              <a:t>стихийного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dirty="0" smtClean="0"/>
              <a:t>течения </a:t>
            </a:r>
            <a:r>
              <a:rPr lang="ru-RU" dirty="0"/>
              <a:t>наших мыслей. </a:t>
            </a:r>
            <a:endParaRPr lang="ru-RU" dirty="0" smtClean="0"/>
          </a:p>
          <a:p>
            <a:r>
              <a:rPr lang="ru-RU" dirty="0" smtClean="0"/>
              <a:t>Предлагает навести порядок </a:t>
            </a:r>
            <a:r>
              <a:rPr lang="ru-RU" dirty="0"/>
              <a:t>в «кладовой своих мыслей», </a:t>
            </a:r>
            <a:r>
              <a:rPr lang="ru-RU" dirty="0" smtClean="0"/>
              <a:t>«</a:t>
            </a:r>
            <a:r>
              <a:rPr lang="ru-RU" dirty="0"/>
              <a:t>разложить их по полочкам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/>
              <a:t>В умении выбрать нужный подход к делу и состоит предлагаемая </a:t>
            </a:r>
            <a:r>
              <a:rPr lang="ru-RU" dirty="0" smtClean="0"/>
              <a:t>идея </a:t>
            </a:r>
            <a:r>
              <a:rPr lang="ru-RU" dirty="0"/>
              <a:t>шести </a:t>
            </a:r>
            <a:r>
              <a:rPr lang="ru-RU" dirty="0" smtClean="0"/>
              <a:t>«</a:t>
            </a:r>
            <a:r>
              <a:rPr lang="ru-RU" dirty="0" err="1" smtClean="0"/>
              <a:t>мыслеварительных</a:t>
            </a:r>
            <a:r>
              <a:rPr lang="ru-RU" dirty="0"/>
              <a:t>» шляп.</a:t>
            </a:r>
          </a:p>
        </p:txBody>
      </p:sp>
      <p:pic>
        <p:nvPicPr>
          <p:cNvPr id="4" name="Picture 2" descr="C:\Users\Мама\Desktop\6 шляп мышления\эдвард де бо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116632"/>
            <a:ext cx="2751278" cy="2898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063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77809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Поработаем в группах.</a:t>
            </a:r>
            <a:endParaRPr lang="ru-RU" sz="48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Образ педагога в 30-е, 60-е,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90-е гг., </a:t>
            </a:r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XXI </a:t>
            </a:r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Каждый цвет шляпы связан с ее назначением: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Белая шляпа.</a:t>
            </a:r>
            <a:r>
              <a:rPr lang="ru-RU" dirty="0"/>
              <a:t>  Белый цвет беспристрастен и объективен. </a:t>
            </a:r>
            <a:endParaRPr lang="ru-RU" dirty="0" smtClean="0"/>
          </a:p>
          <a:p>
            <a:r>
              <a:rPr lang="ru-RU" b="1" dirty="0"/>
              <a:t>Красная шляпа.</a:t>
            </a:r>
            <a:r>
              <a:rPr lang="ru-RU" dirty="0"/>
              <a:t>  Красный цвет символизирует гнев, ярость и внутреннее напряжение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Черная шляпа.</a:t>
            </a:r>
            <a:r>
              <a:rPr lang="ru-RU" dirty="0"/>
              <a:t>  Черный цвет мрачный, </a:t>
            </a:r>
            <a:r>
              <a:rPr lang="ru-RU" dirty="0" smtClean="0"/>
              <a:t>зловещий.</a:t>
            </a:r>
          </a:p>
          <a:p>
            <a:r>
              <a:rPr lang="ru-RU" b="1" dirty="0" smtClean="0"/>
              <a:t>Желтая </a:t>
            </a:r>
            <a:r>
              <a:rPr lang="ru-RU" b="1" dirty="0"/>
              <a:t>шляпа.</a:t>
            </a:r>
            <a:r>
              <a:rPr lang="ru-RU" dirty="0"/>
              <a:t>  Желтый цвет солнечный, </a:t>
            </a:r>
            <a:r>
              <a:rPr lang="ru-RU" dirty="0" smtClean="0"/>
              <a:t>жизнеутверждающий, оптимистичный.</a:t>
            </a:r>
          </a:p>
          <a:p>
            <a:r>
              <a:rPr lang="ru-RU" dirty="0" smtClean="0"/>
              <a:t> </a:t>
            </a:r>
            <a:r>
              <a:rPr lang="ru-RU" b="1" dirty="0"/>
              <a:t>Зеленая шляпа.</a:t>
            </a:r>
            <a:r>
              <a:rPr lang="ru-RU" dirty="0"/>
              <a:t> </a:t>
            </a:r>
            <a:r>
              <a:rPr lang="ru-RU" dirty="0" smtClean="0"/>
              <a:t>Зеленая </a:t>
            </a:r>
            <a:r>
              <a:rPr lang="ru-RU" dirty="0"/>
              <a:t>шляпа символизирует творческое начало и расцвет новых идей</a:t>
            </a:r>
            <a:r>
              <a:rPr lang="ru-RU" dirty="0" smtClean="0"/>
              <a:t>.</a:t>
            </a:r>
          </a:p>
          <a:p>
            <a:r>
              <a:rPr lang="ru-RU" b="1" dirty="0"/>
              <a:t>Синяя шляпа.</a:t>
            </a:r>
            <a:r>
              <a:rPr lang="ru-RU" dirty="0"/>
              <a:t> </a:t>
            </a:r>
            <a:r>
              <a:rPr lang="ru-RU" dirty="0" smtClean="0"/>
              <a:t>Синяя </a:t>
            </a:r>
            <a:r>
              <a:rPr lang="ru-RU" dirty="0"/>
              <a:t>шляпа связана с организацией и управлением мыслительным </a:t>
            </a:r>
            <a:r>
              <a:rPr lang="ru-RU" dirty="0" smtClean="0"/>
              <a:t>процессом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0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Значение метода: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/>
          </a:bodyPr>
          <a:lstStyle/>
          <a:p>
            <a:r>
              <a:rPr lang="ru-RU" dirty="0"/>
              <a:t>Метод шести </a:t>
            </a:r>
            <a:r>
              <a:rPr lang="ru-RU" dirty="0" err="1"/>
              <a:t>мыслеварительных</a:t>
            </a:r>
            <a:r>
              <a:rPr lang="ru-RU" dirty="0"/>
              <a:t> шляп призван </a:t>
            </a:r>
            <a:r>
              <a:rPr lang="ru-RU" dirty="0" smtClean="0"/>
              <a:t>переключать сознание </a:t>
            </a:r>
            <a:r>
              <a:rPr lang="ru-RU" dirty="0"/>
              <a:t>с привычной </a:t>
            </a:r>
            <a:r>
              <a:rPr lang="ru-RU" dirty="0" smtClean="0"/>
              <a:t>манеры </a:t>
            </a:r>
            <a:r>
              <a:rPr lang="ru-RU" dirty="0"/>
              <a:t>обмена мнениями, граничащей со спором и выяснением отношений, на </a:t>
            </a:r>
            <a:r>
              <a:rPr lang="ru-RU" b="1" i="1" dirty="0"/>
              <a:t>картографический тип мышления</a:t>
            </a:r>
            <a:r>
              <a:rPr lang="ru-RU" dirty="0"/>
              <a:t>, позволяющий </a:t>
            </a:r>
            <a:r>
              <a:rPr lang="ru-RU" dirty="0" smtClean="0"/>
              <a:t>составить </a:t>
            </a:r>
            <a:r>
              <a:rPr lang="ru-RU" dirty="0"/>
              <a:t>документ, </a:t>
            </a:r>
            <a:r>
              <a:rPr lang="ru-RU" dirty="0" smtClean="0"/>
              <a:t>отражающий общую </a:t>
            </a:r>
            <a:r>
              <a:rPr lang="ru-RU" dirty="0"/>
              <a:t>точку зрения.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Этот документ - </a:t>
            </a:r>
            <a:r>
              <a:rPr lang="ru-RU" i="1" dirty="0" smtClean="0"/>
              <a:t>карта </a:t>
            </a:r>
            <a:r>
              <a:rPr lang="ru-RU" i="1" dirty="0"/>
              <a:t>нашего отношения к ситуации.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60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803" y="6061996"/>
            <a:ext cx="4353144" cy="53163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/>
                <a:latin typeface="+mn-lt"/>
              </a:rPr>
              <a:t>Нейроны головного мозга</a:t>
            </a:r>
          </a:p>
        </p:txBody>
      </p:sp>
      <p:pic>
        <p:nvPicPr>
          <p:cNvPr id="3076" name="Picture 4" descr="C:\Users\Алена\Desktop\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80" y="1526900"/>
            <a:ext cx="3956040" cy="44548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на\Desktop\2.gif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775" y="1526900"/>
            <a:ext cx="3943681" cy="44409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67120" y="6061998"/>
            <a:ext cx="4353144" cy="531631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</p:spPr>
        <p:txBody>
          <a:bodyPr vert="horz" lIns="91440" tIns="45720" rIns="91440" bIns="45720" rtlCol="0" anchor="b">
            <a:noAutofit/>
            <a:scene3d>
              <a:camera prst="orthographicFront"/>
              <a:lightRig rig="morning" dir="t"/>
            </a:scene3d>
            <a:sp3d extrusionH="57150" contourW="6350" prstMaterial="plastic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effectLst/>
                <a:latin typeface="+mn-lt"/>
              </a:rPr>
              <a:t>Интеллектуальная карта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1078" y="201981"/>
            <a:ext cx="8617738" cy="1324919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</p:spPr>
        <p:txBody>
          <a:bodyPr vert="horz" lIns="91440" tIns="45720" rIns="91440" bIns="45720" rtlCol="0" anchor="b">
            <a:noAutofit/>
            <a:scene3d>
              <a:camera prst="orthographicFront"/>
              <a:lightRig rig="morning" dir="t"/>
            </a:scene3d>
            <a:sp3d extrusionH="57150" contourW="6350" prstMaterial="plastic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effectLst/>
                <a:latin typeface="+mn-lt"/>
              </a:rPr>
              <a:t>Сравните два рисунка </a:t>
            </a:r>
          </a:p>
          <a:p>
            <a:r>
              <a:rPr lang="ru-RU" sz="2800" dirty="0">
                <a:effectLst/>
                <a:latin typeface="+mn-lt"/>
              </a:rPr>
              <a:t>Что общего вы обнаружили в них? Чем они отличаются?</a:t>
            </a:r>
          </a:p>
        </p:txBody>
      </p:sp>
    </p:spTree>
    <p:extLst>
      <p:ext uri="{BB962C8B-B14F-4D97-AF65-F5344CB8AC3E}">
        <p14:creationId xmlns="" xmlns:p14="http://schemas.microsoft.com/office/powerpoint/2010/main" val="1566303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Тони </a:t>
            </a:r>
            <a:r>
              <a:rPr lang="ru-RU" dirty="0" err="1"/>
              <a:t>Бьюзен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предложил </a:t>
            </a:r>
            <a:r>
              <a:rPr lang="ru-RU" dirty="0"/>
              <a:t>фиксировать информацию не линейно, </a:t>
            </a:r>
            <a:r>
              <a:rPr lang="ru-RU" dirty="0" smtClean="0"/>
              <a:t>а ассоциативно, связывая </a:t>
            </a:r>
            <a:r>
              <a:rPr lang="ru-RU" dirty="0"/>
              <a:t>мысли друг с другом в </a:t>
            </a:r>
            <a:r>
              <a:rPr lang="ru-RU" dirty="0" smtClean="0"/>
              <a:t>пространстве</a:t>
            </a:r>
            <a:endParaRPr lang="ru-RU" dirty="0"/>
          </a:p>
          <a:p>
            <a:r>
              <a:rPr lang="ru-RU" dirty="0"/>
              <a:t>ф</a:t>
            </a:r>
            <a:r>
              <a:rPr lang="ru-RU" dirty="0" smtClean="0"/>
              <a:t>орма нейрона самая удобной </a:t>
            </a:r>
            <a:r>
              <a:rPr lang="ru-RU" dirty="0"/>
              <a:t>для восприятия, так как мозгу нужно будет провести минимум работы по созданию образа, то есть понимания информации.</a:t>
            </a:r>
          </a:p>
          <a:p>
            <a:r>
              <a:rPr lang="ru-RU" dirty="0" smtClean="0"/>
              <a:t>информация</a:t>
            </a:r>
            <a:r>
              <a:rPr lang="ru-RU" dirty="0"/>
              <a:t>, представленная в виде интеллект-карт, воспринимается быстрее, эффективнее, запоминается быстрее и на более долгий срок, так как это соответствует естественной ассоциативной природе нашего мышления.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32798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Интеллект-карта (ментальная карта)</a:t>
            </a:r>
            <a:endParaRPr lang="ru-RU" dirty="0"/>
          </a:p>
        </p:txBody>
      </p:sp>
      <p:pic>
        <p:nvPicPr>
          <p:cNvPr id="3074" name="Picture 2" descr="E:\ПЕД СОВЕТ ДЕКАБРЬ\img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2" t="22193" r="6608" b="2503"/>
          <a:stretch/>
        </p:blipFill>
        <p:spPr bwMode="auto">
          <a:xfrm>
            <a:off x="179512" y="1196752"/>
            <a:ext cx="8597671" cy="5493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49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 интеллект-карт позволяет: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/>
              <a:t> формировать </a:t>
            </a:r>
            <a:r>
              <a:rPr lang="ru-RU" dirty="0" err="1"/>
              <a:t>общеучебные</a:t>
            </a:r>
            <a:r>
              <a:rPr lang="ru-RU" dirty="0"/>
              <a:t> умения, связанные с восприятием, переработкой и обменом информацией (</a:t>
            </a:r>
            <a:r>
              <a:rPr lang="ru-RU" dirty="0" smtClean="0"/>
              <a:t>конспектирование, </a:t>
            </a:r>
            <a:r>
              <a:rPr lang="ru-RU" dirty="0"/>
              <a:t>участие в дискуссиях, подготовка докладов, написание рефератов, статей, аналитических обзоров и т. д.);</a:t>
            </a:r>
          </a:p>
          <a:p>
            <a:r>
              <a:rPr lang="ru-RU" dirty="0"/>
              <a:t>-  улучшать все виды памяти (кратковременную, </a:t>
            </a:r>
            <a:r>
              <a:rPr lang="ru-RU" dirty="0" smtClean="0"/>
              <a:t>долговременную, </a:t>
            </a:r>
            <a:r>
              <a:rPr lang="ru-RU" dirty="0"/>
              <a:t>образную и т.д.) учащихся; ускорять процесс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9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Когда </a:t>
            </a:r>
            <a:r>
              <a:rPr lang="ru-RU" sz="3600" dirty="0"/>
              <a:t>мы о чем-то думаем, у нас в голове появляется множество ассоциаций, связанных с этой </a:t>
            </a:r>
            <a:r>
              <a:rPr lang="ru-RU" sz="3600" dirty="0" smtClean="0"/>
              <a:t>темой.</a:t>
            </a:r>
            <a:endParaRPr lang="ru-RU" sz="3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Подумайте, какие </a:t>
            </a:r>
          </a:p>
          <a:p>
            <a:pPr marL="0" indent="0" algn="ctr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ассоциации </a:t>
            </a:r>
          </a:p>
          <a:p>
            <a:pPr marL="0" indent="0" algn="ctr">
              <a:buNone/>
            </a:pPr>
            <a:r>
              <a:rPr lang="ru-RU" sz="3600" dirty="0" smtClean="0"/>
              <a:t>                                  возникают у вас </a:t>
            </a:r>
          </a:p>
          <a:p>
            <a:pPr marL="0" indent="0" algn="ctr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 со словом </a:t>
            </a:r>
          </a:p>
          <a:p>
            <a:pPr marL="0" indent="0" algn="ctr">
              <a:buNone/>
            </a:pPr>
            <a:r>
              <a:rPr lang="ru-RU" sz="3600" dirty="0" smtClean="0"/>
              <a:t>«                                «ЛЕТО»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2889749"/>
            <a:ext cx="4415466" cy="3623318"/>
            <a:chOff x="359535" y="354483"/>
            <a:chExt cx="4415466" cy="3383281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5" name="Picture 2" descr="http://tunay.ru/engine/inc/dlesed.php?mode=ajaxloading&amp;action=dle-dleimage&amp;id=aHR0cDovL3d3dy5wYXJlbnRpbmd3aXRob3V0dGVhcnMuY29tL2N1c3RvbS9NSU5EJTIwTUFQJTIwQWJvdXQlMjBUb255JTIwMzAwJTIwZHBpLkpQRw=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535" y="354483"/>
              <a:ext cx="4415466" cy="338328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476552" y="2612762"/>
              <a:ext cx="2181431" cy="890899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8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/>
                <a:t>Тони </a:t>
              </a:r>
              <a:r>
                <a:rPr lang="ru-RU" sz="2800" b="1" dirty="0" smtClean="0"/>
                <a:t>Бьюзен</a:t>
              </a:r>
            </a:p>
            <a:p>
              <a:pPr algn="ctr"/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mind maps</a:t>
              </a:r>
              <a:endParaRPr lang="ru-RU" sz="4000" b="1" dirty="0" smtClean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3058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44538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3300"/>
                </a:solidFill>
              </a:rPr>
              <a:t>Ромашка </a:t>
            </a:r>
            <a:r>
              <a:rPr lang="ru-RU" sz="4000" b="1" dirty="0" err="1" smtClean="0">
                <a:solidFill>
                  <a:srgbClr val="003300"/>
                </a:solidFill>
              </a:rPr>
              <a:t>Блума</a:t>
            </a:r>
            <a:endParaRPr lang="ru-RU" sz="4000" b="1" dirty="0" smtClean="0">
              <a:solidFill>
                <a:srgbClr val="003300"/>
              </a:solidFill>
            </a:endParaRPr>
          </a:p>
        </p:txBody>
      </p:sp>
      <p:sp>
        <p:nvSpPr>
          <p:cNvPr id="323606" name="Oval 22"/>
          <p:cNvSpPr>
            <a:spLocks noChangeArrowheads="1"/>
          </p:cNvSpPr>
          <p:nvPr/>
        </p:nvSpPr>
        <p:spPr bwMode="auto">
          <a:xfrm rot="-3665019">
            <a:off x="4062601" y="2269219"/>
            <a:ext cx="3155180" cy="124583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effectLst/>
                <a:latin typeface="Arial" charset="0"/>
              </a:rPr>
              <a:t>Простой</a:t>
            </a:r>
            <a:br>
              <a:rPr lang="ru-RU" sz="2000" dirty="0">
                <a:effectLst/>
                <a:latin typeface="Arial" charset="0"/>
              </a:rPr>
            </a:br>
            <a:r>
              <a:rPr lang="ru-RU" sz="2000" dirty="0">
                <a:effectLst/>
                <a:latin typeface="Arial" charset="0"/>
              </a:rPr>
              <a:t>вопрос</a:t>
            </a:r>
          </a:p>
        </p:txBody>
      </p:sp>
      <p:sp>
        <p:nvSpPr>
          <p:cNvPr id="323607" name="Oval 23"/>
          <p:cNvSpPr>
            <a:spLocks noChangeArrowheads="1"/>
          </p:cNvSpPr>
          <p:nvPr/>
        </p:nvSpPr>
        <p:spPr bwMode="auto">
          <a:xfrm rot="-52608">
            <a:off x="4729800" y="3743231"/>
            <a:ext cx="3579556" cy="9501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effectLst/>
                <a:latin typeface="Arial" charset="0"/>
              </a:rPr>
              <a:t>Уточняющий</a:t>
            </a:r>
            <a:br>
              <a:rPr lang="ru-RU" sz="2000" dirty="0">
                <a:effectLst/>
                <a:latin typeface="Arial" charset="0"/>
              </a:rPr>
            </a:br>
            <a:r>
              <a:rPr lang="ru-RU" sz="2000" dirty="0">
                <a:effectLst/>
                <a:latin typeface="Arial" charset="0"/>
              </a:rPr>
              <a:t>вопрос</a:t>
            </a:r>
          </a:p>
        </p:txBody>
      </p:sp>
      <p:sp>
        <p:nvSpPr>
          <p:cNvPr id="323608" name="Oval 24"/>
          <p:cNvSpPr>
            <a:spLocks noChangeArrowheads="1"/>
          </p:cNvSpPr>
          <p:nvPr/>
        </p:nvSpPr>
        <p:spPr bwMode="auto">
          <a:xfrm rot="3547392">
            <a:off x="4148607" y="4793382"/>
            <a:ext cx="3012535" cy="12126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sz="2000">
                <a:effectLst/>
                <a:latin typeface="Arial" charset="0"/>
              </a:rPr>
              <a:t>Оценочный</a:t>
            </a:r>
            <a:br>
              <a:rPr lang="ru-RU" sz="2000">
                <a:effectLst/>
                <a:latin typeface="Arial" charset="0"/>
              </a:rPr>
            </a:br>
            <a:r>
              <a:rPr lang="ru-RU" sz="2000">
                <a:effectLst/>
                <a:latin typeface="Arial" charset="0"/>
              </a:rPr>
              <a:t>вопрос</a:t>
            </a:r>
          </a:p>
        </p:txBody>
      </p:sp>
      <p:sp>
        <p:nvSpPr>
          <p:cNvPr id="323609" name="Oval 25"/>
          <p:cNvSpPr>
            <a:spLocks noChangeArrowheads="1"/>
          </p:cNvSpPr>
          <p:nvPr/>
        </p:nvSpPr>
        <p:spPr bwMode="auto">
          <a:xfrm rot="-3652608">
            <a:off x="2265899" y="4798774"/>
            <a:ext cx="3033675" cy="128378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effectLst/>
                <a:latin typeface="Arial" charset="0"/>
              </a:rPr>
              <a:t>Творческий</a:t>
            </a:r>
            <a:br>
              <a:rPr lang="ru-RU" sz="2000" dirty="0">
                <a:effectLst/>
                <a:latin typeface="Arial" charset="0"/>
              </a:rPr>
            </a:br>
            <a:r>
              <a:rPr lang="ru-RU" sz="2000" dirty="0">
                <a:effectLst/>
                <a:latin typeface="Arial" charset="0"/>
              </a:rPr>
              <a:t>вопрос</a:t>
            </a:r>
          </a:p>
        </p:txBody>
      </p:sp>
      <p:sp>
        <p:nvSpPr>
          <p:cNvPr id="323610" name="Oval 26"/>
          <p:cNvSpPr>
            <a:spLocks noChangeArrowheads="1"/>
          </p:cNvSpPr>
          <p:nvPr/>
        </p:nvSpPr>
        <p:spPr bwMode="auto">
          <a:xfrm rot="-52608">
            <a:off x="835188" y="3633502"/>
            <a:ext cx="3778508" cy="102267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effectLst/>
                <a:latin typeface="Arial" charset="0"/>
              </a:rPr>
              <a:t>Вопрос</a:t>
            </a:r>
            <a:br>
              <a:rPr lang="ru-RU" sz="2000" dirty="0">
                <a:effectLst/>
                <a:latin typeface="Arial" charset="0"/>
              </a:rPr>
            </a:br>
            <a:r>
              <a:rPr lang="ru-RU" sz="2000" dirty="0">
                <a:effectLst/>
                <a:latin typeface="Arial" charset="0"/>
              </a:rPr>
              <a:t>интерпретация</a:t>
            </a:r>
          </a:p>
        </p:txBody>
      </p:sp>
      <p:sp>
        <p:nvSpPr>
          <p:cNvPr id="323611" name="Oval 27"/>
          <p:cNvSpPr>
            <a:spLocks noChangeArrowheads="1"/>
          </p:cNvSpPr>
          <p:nvPr/>
        </p:nvSpPr>
        <p:spPr bwMode="auto">
          <a:xfrm rot="3547392">
            <a:off x="1803289" y="2113050"/>
            <a:ext cx="3530225" cy="136228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effectLst/>
                <a:latin typeface="Arial" charset="0"/>
              </a:rPr>
              <a:t>Практический</a:t>
            </a:r>
            <a:br>
              <a:rPr lang="ru-RU" sz="2000" dirty="0">
                <a:effectLst/>
                <a:latin typeface="Arial" charset="0"/>
              </a:rPr>
            </a:br>
            <a:r>
              <a:rPr lang="ru-RU" sz="2000" dirty="0">
                <a:effectLst/>
                <a:latin typeface="Arial" charset="0"/>
              </a:rPr>
              <a:t>вопрос</a:t>
            </a:r>
          </a:p>
        </p:txBody>
      </p:sp>
      <p:sp>
        <p:nvSpPr>
          <p:cNvPr id="323612" name="Oval 28"/>
          <p:cNvSpPr>
            <a:spLocks noChangeArrowheads="1"/>
          </p:cNvSpPr>
          <p:nvPr/>
        </p:nvSpPr>
        <p:spPr bwMode="auto">
          <a:xfrm rot="-184430">
            <a:off x="3899364" y="3542239"/>
            <a:ext cx="1575395" cy="13998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sz="7200" dirty="0">
                <a:effectLst/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76423121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23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23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23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23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23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23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3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3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3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92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23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23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23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23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23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23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/>
      <p:bldP spid="323606" grpId="0" animBg="1"/>
      <p:bldP spid="323607" grpId="0" animBg="1"/>
      <p:bldP spid="323608" grpId="0" animBg="1"/>
      <p:bldP spid="323609" grpId="0" animBg="1"/>
      <p:bldP spid="323610" grpId="0" animBg="1"/>
      <p:bldP spid="323611" grpId="0" animBg="1"/>
      <p:bldP spid="3236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8800" dirty="0" smtClean="0">
                <a:latin typeface="Times New Roman" pitchFamily="18" charset="0"/>
              </a:rPr>
              <a:t>    </a:t>
            </a:r>
            <a:r>
              <a:rPr lang="ru-RU" sz="8800" b="1" dirty="0" err="1" smtClean="0">
                <a:latin typeface="Times New Roman" pitchFamily="18" charset="0"/>
              </a:rPr>
              <a:t>Фишбоун</a:t>
            </a:r>
            <a:endParaRPr lang="ru-RU" sz="8800" b="1" dirty="0" smtClean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79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5400" smtClean="0">
                <a:latin typeface="Times New Roman" pitchFamily="18" charset="0"/>
              </a:rPr>
              <a:t>Модель постановки и решения проблемы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smtClean="0">
                <a:latin typeface="Times New Roman" pitchFamily="18" charset="0"/>
              </a:rPr>
              <a:t>                                                                                               Семенова Н. В.</a:t>
            </a:r>
          </a:p>
        </p:txBody>
      </p:sp>
      <p:pic>
        <p:nvPicPr>
          <p:cNvPr id="3076" name="Picture 4" descr="рыбк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D4F27"/>
              </a:clrFrom>
              <a:clrTo>
                <a:srgbClr val="4D4F2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8913"/>
            <a:ext cx="208915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3300"/>
                </a:solidFill>
              </a:rPr>
              <a:t>Прием «ФИШБОУН»</a:t>
            </a:r>
          </a:p>
        </p:txBody>
      </p:sp>
      <p:sp>
        <p:nvSpPr>
          <p:cNvPr id="374788" name="AutoShape 4"/>
          <p:cNvSpPr>
            <a:spLocks noChangeArrowheads="1"/>
          </p:cNvSpPr>
          <p:nvPr/>
        </p:nvSpPr>
        <p:spPr bwMode="auto">
          <a:xfrm rot="10800000">
            <a:off x="1403350" y="2781300"/>
            <a:ext cx="1944688" cy="2016125"/>
          </a:xfrm>
          <a:prstGeom prst="chevro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4789" name="AutoShape 5"/>
          <p:cNvSpPr>
            <a:spLocks noChangeArrowheads="1"/>
          </p:cNvSpPr>
          <p:nvPr/>
        </p:nvSpPr>
        <p:spPr bwMode="auto">
          <a:xfrm>
            <a:off x="2843213" y="3716338"/>
            <a:ext cx="3889375" cy="144462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4790" name="AutoShape 6"/>
          <p:cNvSpPr>
            <a:spLocks noChangeArrowheads="1"/>
          </p:cNvSpPr>
          <p:nvPr/>
        </p:nvSpPr>
        <p:spPr bwMode="auto">
          <a:xfrm rot="10800000">
            <a:off x="6659563" y="3357563"/>
            <a:ext cx="1295400" cy="863600"/>
          </a:xfrm>
          <a:prstGeom prst="chevron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4792" name="AutoShape 8"/>
          <p:cNvSpPr>
            <a:spLocks noChangeArrowheads="1"/>
          </p:cNvSpPr>
          <p:nvPr/>
        </p:nvSpPr>
        <p:spPr bwMode="auto">
          <a:xfrm>
            <a:off x="3851275" y="1989138"/>
            <a:ext cx="576263" cy="360045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4793" name="AutoShape 9"/>
          <p:cNvSpPr>
            <a:spLocks noChangeArrowheads="1"/>
          </p:cNvSpPr>
          <p:nvPr/>
        </p:nvSpPr>
        <p:spPr bwMode="auto">
          <a:xfrm>
            <a:off x="5219700" y="1989138"/>
            <a:ext cx="576263" cy="360045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4794" name="Text Box 10"/>
          <p:cNvSpPr txBox="1">
            <a:spLocks noChangeArrowheads="1"/>
          </p:cNvSpPr>
          <p:nvPr/>
        </p:nvSpPr>
        <p:spPr bwMode="auto">
          <a:xfrm>
            <a:off x="1547813" y="3573463"/>
            <a:ext cx="216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Проблема</a:t>
            </a:r>
          </a:p>
        </p:txBody>
      </p:sp>
      <p:sp>
        <p:nvSpPr>
          <p:cNvPr id="374795" name="Text Box 11"/>
          <p:cNvSpPr txBox="1">
            <a:spLocks noChangeArrowheads="1"/>
          </p:cNvSpPr>
          <p:nvPr/>
        </p:nvSpPr>
        <p:spPr bwMode="auto">
          <a:xfrm>
            <a:off x="3563938" y="2060575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Причина</a:t>
            </a:r>
          </a:p>
        </p:txBody>
      </p:sp>
      <p:sp>
        <p:nvSpPr>
          <p:cNvPr id="374796" name="Rectangle 12"/>
          <p:cNvSpPr>
            <a:spLocks noChangeArrowheads="1"/>
          </p:cNvSpPr>
          <p:nvPr/>
        </p:nvSpPr>
        <p:spPr bwMode="auto">
          <a:xfrm>
            <a:off x="5076824" y="2565400"/>
            <a:ext cx="136738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Причина</a:t>
            </a:r>
          </a:p>
        </p:txBody>
      </p:sp>
      <p:sp>
        <p:nvSpPr>
          <p:cNvPr id="374797" name="Text Box 13"/>
          <p:cNvSpPr txBox="1">
            <a:spLocks noChangeArrowheads="1"/>
          </p:cNvSpPr>
          <p:nvPr/>
        </p:nvSpPr>
        <p:spPr bwMode="auto">
          <a:xfrm>
            <a:off x="3492500" y="5013325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Факты</a:t>
            </a:r>
          </a:p>
        </p:txBody>
      </p:sp>
      <p:sp>
        <p:nvSpPr>
          <p:cNvPr id="374798" name="Rectangle 14"/>
          <p:cNvSpPr>
            <a:spLocks noChangeArrowheads="1"/>
          </p:cNvSpPr>
          <p:nvPr/>
        </p:nvSpPr>
        <p:spPr bwMode="auto">
          <a:xfrm>
            <a:off x="5003800" y="4437063"/>
            <a:ext cx="10198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Факты</a:t>
            </a:r>
          </a:p>
        </p:txBody>
      </p:sp>
      <p:sp>
        <p:nvSpPr>
          <p:cNvPr id="374799" name="Text Box 15"/>
          <p:cNvSpPr txBox="1">
            <a:spLocks noChangeArrowheads="1"/>
          </p:cNvSpPr>
          <p:nvPr/>
        </p:nvSpPr>
        <p:spPr bwMode="auto">
          <a:xfrm>
            <a:off x="6732588" y="3573463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Вывод</a:t>
            </a:r>
          </a:p>
        </p:txBody>
      </p:sp>
      <p:sp>
        <p:nvSpPr>
          <p:cNvPr id="374800" name="Oval 16"/>
          <p:cNvSpPr>
            <a:spLocks noChangeArrowheads="1"/>
          </p:cNvSpPr>
          <p:nvPr/>
        </p:nvSpPr>
        <p:spPr bwMode="auto">
          <a:xfrm>
            <a:off x="1908175" y="3141663"/>
            <a:ext cx="287338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7284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539552" y="1412776"/>
            <a:ext cx="5112568" cy="489654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r>
              <a:rPr lang="ru-RU" sz="1800" dirty="0" smtClean="0"/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учителя 30-х гг.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E:\ПЕД СОВЕТ ДЕКАБРЬ\Первоклассниц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80" r="7471"/>
          <a:stretch/>
        </p:blipFill>
        <p:spPr bwMode="auto">
          <a:xfrm>
            <a:off x="2123728" y="1340768"/>
            <a:ext cx="4680520" cy="5333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latin typeface="Times New Roman" pitchFamily="18" charset="0"/>
              </a:rPr>
              <a:t>Работа с текстом: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b="1" i="1" smtClean="0"/>
          </a:p>
          <a:p>
            <a:pPr eaLnBrk="1" hangingPunct="1"/>
            <a:r>
              <a:rPr lang="ru-RU" sz="4400" smtClean="0">
                <a:latin typeface="Times New Roman" pitchFamily="18" charset="0"/>
              </a:rPr>
              <a:t>сформулировать проблему </a:t>
            </a:r>
          </a:p>
          <a:p>
            <a:pPr eaLnBrk="1" hangingPunct="1"/>
            <a:r>
              <a:rPr lang="ru-RU" sz="4400" smtClean="0">
                <a:latin typeface="Times New Roman" pitchFamily="18" charset="0"/>
              </a:rPr>
              <a:t>выделить факты</a:t>
            </a:r>
          </a:p>
          <a:p>
            <a:pPr eaLnBrk="1" hangingPunct="1"/>
            <a:r>
              <a:rPr lang="ru-RU" sz="4400" smtClean="0">
                <a:latin typeface="Times New Roman" pitchFamily="18" charset="0"/>
              </a:rPr>
              <a:t>указать причины</a:t>
            </a:r>
          </a:p>
          <a:p>
            <a:pPr eaLnBrk="1" hangingPunct="1"/>
            <a:r>
              <a:rPr lang="ru-RU" sz="4400" smtClean="0">
                <a:latin typeface="Times New Roman" pitchFamily="18" charset="0"/>
              </a:rPr>
              <a:t>сделать вывод </a:t>
            </a:r>
          </a:p>
          <a:p>
            <a:pPr eaLnBrk="1" hangingPunct="1"/>
            <a:endParaRPr lang="ru-RU" sz="4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latin typeface="Times New Roman" pitchFamily="18" charset="0"/>
              </a:rPr>
              <a:t>Скелет</a:t>
            </a:r>
            <a:r>
              <a:rPr lang="ru-RU" sz="6600" b="1" smtClean="0"/>
              <a:t> </a:t>
            </a:r>
            <a:r>
              <a:rPr lang="ru-RU" sz="6600" b="1" smtClean="0">
                <a:latin typeface="Times New Roman" pitchFamily="18" charset="0"/>
              </a:rPr>
              <a:t>рыбы: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400" smtClean="0">
                <a:latin typeface="Times New Roman" pitchFamily="18" charset="0"/>
              </a:rPr>
              <a:t>Голова - проблема</a:t>
            </a:r>
          </a:p>
          <a:p>
            <a:pPr eaLnBrk="1" hangingPunct="1"/>
            <a:r>
              <a:rPr lang="ru-RU" sz="4400" smtClean="0">
                <a:latin typeface="Times New Roman" pitchFamily="18" charset="0"/>
              </a:rPr>
              <a:t>Верхние косточки – причины</a:t>
            </a:r>
          </a:p>
          <a:p>
            <a:pPr eaLnBrk="1" hangingPunct="1"/>
            <a:r>
              <a:rPr lang="ru-RU" sz="4400" smtClean="0">
                <a:latin typeface="Times New Roman" pitchFamily="18" charset="0"/>
              </a:rPr>
              <a:t>Нижние косточки – факты</a:t>
            </a:r>
          </a:p>
          <a:p>
            <a:pPr eaLnBrk="1" hangingPunct="1"/>
            <a:r>
              <a:rPr lang="ru-RU" sz="4400" smtClean="0">
                <a:latin typeface="Times New Roman" pitchFamily="18" charset="0"/>
              </a:rPr>
              <a:t>Хвост - вывод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latin typeface="Times New Roman" pitchFamily="18" charset="0"/>
              </a:rPr>
              <a:t>Технология применения: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400" dirty="0" smtClean="0">
                <a:latin typeface="Times New Roman" pitchFamily="18" charset="0"/>
              </a:rPr>
              <a:t>Индивидуальная работа </a:t>
            </a:r>
          </a:p>
          <a:p>
            <a:pPr eaLnBrk="1" hangingPunct="1"/>
            <a:r>
              <a:rPr lang="ru-RU" sz="4400" dirty="0" smtClean="0">
                <a:latin typeface="Times New Roman" pitchFamily="18" charset="0"/>
              </a:rPr>
              <a:t>Парная работа</a:t>
            </a:r>
          </a:p>
          <a:p>
            <a:pPr eaLnBrk="1" hangingPunct="1"/>
            <a:r>
              <a:rPr lang="ru-RU" sz="4400" dirty="0" smtClean="0">
                <a:latin typeface="Times New Roman" pitchFamily="18" charset="0"/>
              </a:rPr>
              <a:t>Групповая работа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C:\Documents and Settings\Юля\Рабочий стол\vystuplieniie-na-tiemu-mietod-fishboun_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774136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ПРИЕМ  </a:t>
            </a:r>
            <a:r>
              <a:rPr lang="ru-RU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ИНСЕРТ»</a:t>
            </a:r>
            <a:endParaRPr lang="ru-RU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214438"/>
            <a:ext cx="4281487" cy="5214937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u="sng" dirty="0">
                <a:latin typeface="Arial" pitchFamily="34" charset="0"/>
                <a:cs typeface="Arial" pitchFamily="34" charset="0"/>
              </a:rPr>
              <a:t>1.  Читая, ученик делает пометки в тексте: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– уже знал,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- новое,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- думал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иначе,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– не понял, есть вопросы.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u="sng" dirty="0">
                <a:latin typeface="Arial" pitchFamily="34" charset="0"/>
                <a:cs typeface="Arial" pitchFamily="34" charset="0"/>
              </a:rPr>
              <a:t>2. Читая, второй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раз, заполняет </a:t>
            </a:r>
            <a:r>
              <a:rPr lang="ru-RU" sz="2800" u="sng" dirty="0">
                <a:latin typeface="Arial" pitchFamily="34" charset="0"/>
                <a:cs typeface="Arial" pitchFamily="34" charset="0"/>
              </a:rPr>
              <a:t>таблицу, систематизируя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материал</a:t>
            </a:r>
            <a:r>
              <a:rPr lang="ru-RU" sz="2800" u="sng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dirty="0"/>
          </a:p>
        </p:txBody>
      </p:sp>
      <p:graphicFrame>
        <p:nvGraphicFramePr>
          <p:cNvPr id="11286" name="Group 2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603137791"/>
              </p:ext>
            </p:extLst>
          </p:nvPr>
        </p:nvGraphicFramePr>
        <p:xfrm>
          <a:off x="4214813" y="1285875"/>
          <a:ext cx="4643436" cy="4845050"/>
        </p:xfrm>
        <a:graphic>
          <a:graphicData uri="http://schemas.openxmlformats.org/drawingml/2006/table">
            <a:tbl>
              <a:tblPr/>
              <a:tblGrid>
                <a:gridCol w="1005259"/>
                <a:gridCol w="1152128"/>
                <a:gridCol w="1080120"/>
                <a:gridCol w="1405929"/>
              </a:tblGrid>
              <a:tr h="2053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(уже знал)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(узнал новое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(думал иначе)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(есть вопросы)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1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261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64294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 smtClean="0">
                <a:solidFill>
                  <a:srgbClr val="003300"/>
                </a:solidFill>
              </a:rPr>
              <a:t> </a:t>
            </a:r>
            <a:r>
              <a:rPr lang="ru-RU" sz="3300" b="1" dirty="0" smtClean="0">
                <a:solidFill>
                  <a:srgbClr val="003300"/>
                </a:solidFill>
              </a:rPr>
              <a:t>«</a:t>
            </a:r>
            <a:r>
              <a:rPr lang="ru-RU" sz="3300" b="1" dirty="0">
                <a:solidFill>
                  <a:srgbClr val="003300"/>
                </a:solidFill>
              </a:rPr>
              <a:t>Многоугольники</a:t>
            </a:r>
            <a:r>
              <a:rPr lang="ru-RU" sz="3300" b="1" dirty="0" smtClean="0">
                <a:solidFill>
                  <a:srgbClr val="003300"/>
                </a:solidFill>
              </a:rPr>
              <a:t>»</a:t>
            </a:r>
            <a:endParaRPr lang="ru-RU" sz="3300" b="1" dirty="0">
              <a:solidFill>
                <a:srgbClr val="003300"/>
              </a:solidFill>
            </a:endParaRPr>
          </a:p>
        </p:txBody>
      </p:sp>
      <p:graphicFrame>
        <p:nvGraphicFramePr>
          <p:cNvPr id="13334" name="Group 2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545870420"/>
              </p:ext>
            </p:extLst>
          </p:nvPr>
        </p:nvGraphicFramePr>
        <p:xfrm>
          <a:off x="179512" y="1268760"/>
          <a:ext cx="8712968" cy="5223684"/>
        </p:xfrm>
        <a:graphic>
          <a:graphicData uri="http://schemas.openxmlformats.org/drawingml/2006/table">
            <a:tbl>
              <a:tblPr/>
              <a:tblGrid>
                <a:gridCol w="2674640"/>
                <a:gridCol w="2437928"/>
                <a:gridCol w="2160240"/>
                <a:gridCol w="1440160"/>
              </a:tblGrid>
              <a:tr h="1310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</a:t>
                      </a:r>
                      <a:endParaRPr kumimoji="0" lang="ru-RU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уже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знал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узнал новое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думал иначе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30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Многоугольник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Вершина многоугольника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 многоугольника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Диагональ многоугольника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 многоугольника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Противоположные стороны, вершины четырехугольника</a:t>
                      </a:r>
                    </a:p>
                  </a:txBody>
                  <a:tcPr marT="45715" marB="4571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Внутренняя, внешняя область многоугольника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Выпуклый многоугольник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(n-2)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180°</a:t>
                      </a:r>
                    </a:p>
                  </a:txBody>
                  <a:tcPr marT="45715" marB="4571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многоугольника</a:t>
                      </a:r>
                    </a:p>
                  </a:txBody>
                  <a:tcPr marT="45715" marB="4571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понял как получили формулу</a:t>
                      </a:r>
                    </a:p>
                  </a:txBody>
                  <a:tcPr marT="45715" marB="4571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580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FE5-27D4-4131-A4EF-A0417003ECC3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05191" y="782959"/>
            <a:ext cx="2114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>
                <a:solidFill>
                  <a:srgbClr val="003300"/>
                </a:solidFill>
                <a:latin typeface="Arial"/>
              </a:rPr>
              <a:t>КЛАСТЕР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475656" y="3140968"/>
            <a:ext cx="1944216" cy="864096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04255" y="1988840"/>
            <a:ext cx="1944216" cy="8640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03954" y="1916832"/>
            <a:ext cx="1944216" cy="8640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699792" y="4437112"/>
            <a:ext cx="1944216" cy="8640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94149" y="4437112"/>
            <a:ext cx="1944216" cy="8640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11" idx="4"/>
            <a:endCxn id="9" idx="1"/>
          </p:cNvCxnSpPr>
          <p:nvPr/>
        </p:nvCxnSpPr>
        <p:spPr>
          <a:xfrm>
            <a:off x="1176062" y="2780928"/>
            <a:ext cx="584318" cy="4865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35554" y="4005064"/>
            <a:ext cx="584318" cy="4865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9" idx="3"/>
          </p:cNvCxnSpPr>
          <p:nvPr/>
        </p:nvCxnSpPr>
        <p:spPr>
          <a:xfrm flipV="1">
            <a:off x="1176062" y="3878520"/>
            <a:ext cx="584318" cy="5585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0" idx="4"/>
          </p:cNvCxnSpPr>
          <p:nvPr/>
        </p:nvCxnSpPr>
        <p:spPr>
          <a:xfrm flipH="1">
            <a:off x="2835554" y="2852936"/>
            <a:ext cx="540809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94149" y="1487807"/>
            <a:ext cx="584318" cy="4865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78467" y="1367734"/>
            <a:ext cx="237149" cy="5490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53548" y="5301208"/>
            <a:ext cx="584318" cy="4865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115616" y="5373216"/>
            <a:ext cx="237932" cy="5585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41979" y="1502256"/>
            <a:ext cx="584318" cy="4865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10" idx="0"/>
          </p:cNvCxnSpPr>
          <p:nvPr/>
        </p:nvCxnSpPr>
        <p:spPr>
          <a:xfrm flipH="1">
            <a:off x="3376363" y="1441376"/>
            <a:ext cx="475557" cy="5474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851920" y="5301208"/>
            <a:ext cx="584318" cy="4865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3568907" y="5301208"/>
            <a:ext cx="283013" cy="5585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860032" y="1435782"/>
            <a:ext cx="41937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kern="0" dirty="0" smtClean="0">
                <a:solidFill>
                  <a:srgbClr val="003300"/>
                </a:solidFill>
                <a:latin typeface="Arial"/>
              </a:rPr>
              <a:t>КОНЦЕПТУАЛЬНОЕ</a:t>
            </a:r>
          </a:p>
          <a:p>
            <a:pPr algn="ctr"/>
            <a:r>
              <a:rPr lang="ru-RU" sz="3200" b="1" kern="0" dirty="0" smtClean="0">
                <a:solidFill>
                  <a:srgbClr val="003300"/>
                </a:solidFill>
                <a:latin typeface="Arial"/>
              </a:rPr>
              <a:t>КОЛЕСО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6578940" y="3727044"/>
            <a:ext cx="1070196" cy="55604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064728" y="3087969"/>
            <a:ext cx="1236445" cy="7661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578940" y="2527200"/>
            <a:ext cx="1236445" cy="7661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444455" y="4437112"/>
            <a:ext cx="1236445" cy="7661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132054" y="4711664"/>
            <a:ext cx="1236445" cy="7661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31825" y="3325212"/>
            <a:ext cx="1236445" cy="7661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>
            <a:endCxn id="39" idx="1"/>
          </p:cNvCxnSpPr>
          <p:nvPr/>
        </p:nvCxnSpPr>
        <p:spPr>
          <a:xfrm>
            <a:off x="6286781" y="3587914"/>
            <a:ext cx="448886" cy="220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43" idx="0"/>
          </p:cNvCxnSpPr>
          <p:nvPr/>
        </p:nvCxnSpPr>
        <p:spPr>
          <a:xfrm>
            <a:off x="7307039" y="4283084"/>
            <a:ext cx="443238" cy="428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39" idx="0"/>
          </p:cNvCxnSpPr>
          <p:nvPr/>
        </p:nvCxnSpPr>
        <p:spPr>
          <a:xfrm flipH="1">
            <a:off x="7114038" y="3325212"/>
            <a:ext cx="18016" cy="401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7633961" y="3854137"/>
            <a:ext cx="224443" cy="831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42" idx="7"/>
          </p:cNvCxnSpPr>
          <p:nvPr/>
        </p:nvCxnSpPr>
        <p:spPr>
          <a:xfrm flipV="1">
            <a:off x="6499827" y="4201660"/>
            <a:ext cx="206813" cy="3476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271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85750" y="500063"/>
            <a:ext cx="3214688" cy="647700"/>
          </a:xfrm>
          <a:prstGeom prst="flowChartAlternateProcess">
            <a:avLst/>
          </a:prstGeom>
          <a:solidFill>
            <a:srgbClr val="BBE0E3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000066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66"/>
                </a:solidFill>
                <a:latin typeface="Tahoma" pitchFamily="34" charset="0"/>
              </a:rPr>
              <a:t>1. Строение корня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5643563" y="357188"/>
            <a:ext cx="3176587" cy="647700"/>
          </a:xfrm>
          <a:prstGeom prst="flowChartAlternateProcess">
            <a:avLst/>
          </a:prstGeom>
          <a:solidFill>
            <a:srgbClr val="BBE0E3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000066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66"/>
                </a:solidFill>
                <a:latin typeface="Tahoma" pitchFamily="34" charset="0"/>
              </a:rPr>
              <a:t>2. Виды корней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0" y="3000375"/>
            <a:ext cx="4214813" cy="647700"/>
          </a:xfrm>
          <a:prstGeom prst="flowChartAlternateProcess">
            <a:avLst/>
          </a:prstGeom>
          <a:solidFill>
            <a:srgbClr val="BBE0E3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000066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66"/>
                </a:solidFill>
                <a:latin typeface="Tahoma" pitchFamily="34" charset="0"/>
              </a:rPr>
              <a:t>3. Типы корневых систем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5753100" y="3143250"/>
            <a:ext cx="3390900" cy="647700"/>
          </a:xfrm>
          <a:prstGeom prst="flowChartAlternateProcess">
            <a:avLst/>
          </a:prstGeom>
          <a:solidFill>
            <a:srgbClr val="BBE0E3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000066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66"/>
                </a:solidFill>
                <a:latin typeface="Tahoma" pitchFamily="34" charset="0"/>
              </a:rPr>
              <a:t>4. Функции корня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1285875" y="4857750"/>
            <a:ext cx="4397375" cy="647700"/>
          </a:xfrm>
          <a:prstGeom prst="flowChartAlternateProcess">
            <a:avLst/>
          </a:prstGeom>
          <a:solidFill>
            <a:srgbClr val="BBE0E3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000066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66"/>
                </a:solidFill>
                <a:latin typeface="Tahoma" pitchFamily="34" charset="0"/>
              </a:rPr>
              <a:t>5. Видоизменения корней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 rot="7620000">
            <a:off x="2637632" y="1035844"/>
            <a:ext cx="576262" cy="984250"/>
          </a:xfrm>
          <a:prstGeom prst="downArrow">
            <a:avLst>
              <a:gd name="adj1" fmla="val 43259"/>
              <a:gd name="adj2" fmla="val 95023"/>
            </a:avLst>
          </a:prstGeom>
          <a:solidFill>
            <a:srgbClr val="0066FF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6837363" y="1285875"/>
            <a:ext cx="2306637" cy="1357313"/>
          </a:xfrm>
          <a:prstGeom prst="flowChartAlternateProcess">
            <a:avLst/>
          </a:prstGeom>
          <a:solidFill>
            <a:srgbClr val="FFFF00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000066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66"/>
                </a:solidFill>
                <a:latin typeface="Tahoma" pitchFamily="34" charset="0"/>
              </a:rPr>
              <a:t>главный,</a:t>
            </a:r>
          </a:p>
          <a:p>
            <a:pPr algn="ctr" defTabSz="449263" eaLnBrk="0" hangingPunct="0">
              <a:buClr>
                <a:srgbClr val="000066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66"/>
                </a:solidFill>
                <a:latin typeface="Tahoma" pitchFamily="34" charset="0"/>
              </a:rPr>
              <a:t>боковые,</a:t>
            </a:r>
          </a:p>
          <a:p>
            <a:pPr algn="ctr" defTabSz="449263" eaLnBrk="0" hangingPunct="0">
              <a:buClr>
                <a:srgbClr val="000066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66"/>
                </a:solidFill>
                <a:latin typeface="Tahoma" pitchFamily="34" charset="0"/>
              </a:rPr>
              <a:t>придаточные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0" y="3786188"/>
            <a:ext cx="2735263" cy="1079500"/>
          </a:xfrm>
          <a:prstGeom prst="flowChartAlternateProcess">
            <a:avLst/>
          </a:prstGeom>
          <a:solidFill>
            <a:srgbClr val="FFFF00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000066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66"/>
                </a:solidFill>
                <a:latin typeface="Tahoma" pitchFamily="34" charset="0"/>
              </a:rPr>
              <a:t>стержневая,</a:t>
            </a:r>
          </a:p>
          <a:p>
            <a:pPr algn="ctr" defTabSz="449263" eaLnBrk="0" hangingPunct="0">
              <a:buClr>
                <a:srgbClr val="000066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66"/>
                </a:solidFill>
                <a:latin typeface="Tahoma" pitchFamily="34" charset="0"/>
              </a:rPr>
              <a:t>мочковатая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5830888" y="3929063"/>
            <a:ext cx="3313112" cy="1484312"/>
          </a:xfrm>
          <a:prstGeom prst="flowChartAlternateProcess">
            <a:avLst/>
          </a:prstGeom>
          <a:solidFill>
            <a:srgbClr val="FFFF00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000066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66"/>
                </a:solidFill>
                <a:latin typeface="Tahoma" pitchFamily="34" charset="0"/>
              </a:rPr>
              <a:t>почвенное питание</a:t>
            </a:r>
          </a:p>
          <a:p>
            <a:pPr algn="ctr" defTabSz="449263" eaLnBrk="0" hangingPunct="0">
              <a:buClr>
                <a:srgbClr val="000066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66"/>
                </a:solidFill>
                <a:latin typeface="Tahoma" pitchFamily="34" charset="0"/>
              </a:rPr>
              <a:t>укрепление в почве</a:t>
            </a:r>
          </a:p>
          <a:p>
            <a:pPr algn="ctr" defTabSz="449263" eaLnBrk="0" hangingPunct="0">
              <a:buClr>
                <a:srgbClr val="000066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66"/>
                </a:solidFill>
                <a:latin typeface="Tahoma" pitchFamily="34" charset="0"/>
              </a:rPr>
              <a:t>запасание веществ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1143000" y="5572125"/>
            <a:ext cx="6643688" cy="1052513"/>
          </a:xfrm>
          <a:prstGeom prst="flowChartAlternateProcess">
            <a:avLst/>
          </a:prstGeom>
          <a:solidFill>
            <a:srgbClr val="FFFF00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000066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66"/>
                </a:solidFill>
                <a:latin typeface="Tahoma" pitchFamily="34" charset="0"/>
              </a:rPr>
              <a:t>корнеплоды, дыхательные корни</a:t>
            </a:r>
          </a:p>
          <a:p>
            <a:pPr algn="ctr" defTabSz="449263" eaLnBrk="0" hangingPunct="0">
              <a:buClr>
                <a:srgbClr val="000066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66"/>
                </a:solidFill>
                <a:latin typeface="Tahoma" pitchFamily="34" charset="0"/>
              </a:rPr>
              <a:t>корни подпорки, корни прицепки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3571875" y="1571625"/>
            <a:ext cx="2319338" cy="647700"/>
          </a:xfrm>
          <a:prstGeom prst="flowChartAlternateProcess">
            <a:avLst/>
          </a:prstGeom>
          <a:solidFill>
            <a:srgbClr val="FF0000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000066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66"/>
                </a:solidFill>
                <a:latin typeface="Tahoma" pitchFamily="34" charset="0"/>
              </a:rPr>
              <a:t>Корень</a:t>
            </a:r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 rot="3720000">
            <a:off x="2639218" y="1993107"/>
            <a:ext cx="576263" cy="984250"/>
          </a:xfrm>
          <a:prstGeom prst="downArrow">
            <a:avLst>
              <a:gd name="adj1" fmla="val 43259"/>
              <a:gd name="adj2" fmla="val 95023"/>
            </a:avLst>
          </a:prstGeom>
          <a:solidFill>
            <a:srgbClr val="0066FF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 rot="13920000">
            <a:off x="6136481" y="897732"/>
            <a:ext cx="576263" cy="984250"/>
          </a:xfrm>
          <a:prstGeom prst="downArrow">
            <a:avLst>
              <a:gd name="adj1" fmla="val 43259"/>
              <a:gd name="adj2" fmla="val 95023"/>
            </a:avLst>
          </a:prstGeom>
          <a:solidFill>
            <a:srgbClr val="0066FF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4357688" y="2357438"/>
            <a:ext cx="576262" cy="2365375"/>
          </a:xfrm>
          <a:prstGeom prst="downArrow">
            <a:avLst>
              <a:gd name="adj1" fmla="val 36648"/>
              <a:gd name="adj2" fmla="val 220608"/>
            </a:avLst>
          </a:prstGeom>
          <a:solidFill>
            <a:srgbClr val="0066FF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AutoShape 16"/>
          <p:cNvSpPr>
            <a:spLocks noChangeArrowheads="1"/>
          </p:cNvSpPr>
          <p:nvPr/>
        </p:nvSpPr>
        <p:spPr bwMode="auto">
          <a:xfrm rot="19140000">
            <a:off x="5894388" y="2211388"/>
            <a:ext cx="576262" cy="984250"/>
          </a:xfrm>
          <a:prstGeom prst="downArrow">
            <a:avLst>
              <a:gd name="adj1" fmla="val 43259"/>
              <a:gd name="adj2" fmla="val 95023"/>
            </a:avLst>
          </a:prstGeom>
          <a:solidFill>
            <a:srgbClr val="0066FF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3679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3300"/>
                </a:solidFill>
              </a:rPr>
              <a:t>КОРЗИНА ИДЕЙ</a:t>
            </a:r>
            <a:endParaRPr lang="ru-RU" b="1" dirty="0">
              <a:solidFill>
                <a:srgbClr val="3333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43808" y="3629228"/>
            <a:ext cx="407463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ЧТО БУДЕТ ДАЛЬШЕ?</a:t>
            </a: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ЧЕМ ЗАКОНЧИТСЯ РАССКАЗ?</a:t>
            </a: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КАК БУДУТ РАЗВИВАТЬСЯ СОБЫТИЯ ПОСЛЕ ФИНАЛА?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88943" y="2348880"/>
            <a:ext cx="1944216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ВАРИАНТ 1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845424" y="1880828"/>
            <a:ext cx="1944216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ВАРИАНТ 2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23528" y="5648064"/>
            <a:ext cx="1944216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ВАРИАНТ 3</a:t>
            </a:r>
            <a:endParaRPr lang="ru-RU" b="1" dirty="0">
              <a:solidFill>
                <a:srgbClr val="0033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2555776" y="2996952"/>
            <a:ext cx="864096" cy="61521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285282" y="2744924"/>
            <a:ext cx="590973" cy="84908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267744" y="5373216"/>
            <a:ext cx="576064" cy="40045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01009" y="1253951"/>
            <a:ext cx="3608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ЧТЕНИЕ, ЛИТЕРАТУРА</a:t>
            </a:r>
            <a:endParaRPr lang="ru-RU" sz="24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53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Приём «Корзина идей»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Метод организации индивидуальной и групповой работы учащихся</a:t>
            </a:r>
          </a:p>
          <a:p>
            <a:pPr algn="ctr">
              <a:buNone/>
            </a:pPr>
            <a:r>
              <a:rPr lang="ru-RU" sz="4400" dirty="0" smtClean="0"/>
              <a:t>на начальной стадии урока, когда идет актуализация имеющегося у них опыта и знаний</a:t>
            </a:r>
            <a:endParaRPr lang="ru-RU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5400600" cy="5040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dirty="0" smtClean="0"/>
              <a:t>Требование к знанию предмета и владению методикой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dirty="0" smtClean="0"/>
              <a:t>Хорошие взаимоотношения с учащимися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dirty="0" smtClean="0"/>
              <a:t>Умение правильно оценивать знания учащихся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dirty="0" smtClean="0"/>
              <a:t>Создание дисциплины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dirty="0" smtClean="0"/>
              <a:t>Внешний вид</a:t>
            </a:r>
          </a:p>
          <a:p>
            <a:pPr marL="0" lvl="0" indent="0"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endParaRPr lang="ru-RU" sz="1800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учителя 30-х гг.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E:\ПЕД СОВЕТ ДЕКАБРЬ\Первоклассниц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80" r="7471"/>
          <a:stretch/>
        </p:blipFill>
        <p:spPr bwMode="auto">
          <a:xfrm>
            <a:off x="5868144" y="1340768"/>
            <a:ext cx="2809620" cy="3288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78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C:\Documents and Settings\Юля\Рабочий стол\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733778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C:\Documents and Settings\Юля\Рабочий стол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733778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C:\Documents and Settings\Юля\Рабочий стол\slide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733778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C:\Documents and Settings\Юля\Рабочий стол\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13048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ds01.infourok.ru/uploads/ex/0ed8/0000be9f-d6d06515/2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Юля\Рабочий стол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733778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МУДРЫЕ СОВЫ</a:t>
            </a:r>
            <a:endParaRPr lang="ru-RU" b="1" dirty="0">
              <a:solidFill>
                <a:srgbClr val="0033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5468803"/>
              </p:ext>
            </p:extLst>
          </p:nvPr>
        </p:nvGraphicFramePr>
        <p:xfrm>
          <a:off x="0" y="875392"/>
          <a:ext cx="9144000" cy="5735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9712"/>
                <a:gridCol w="7164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ЭТАП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ЗАДАНИЕ</a:t>
                      </a:r>
                      <a:r>
                        <a:rPr lang="ru-RU" sz="1400" baseline="0" dirty="0" smtClean="0"/>
                        <a:t> ДЛЯ ОБУЧАЮЩИХСЯ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u="non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Азы работы над текстом</a:t>
                      </a:r>
                      <a:endParaRPr lang="ru-RU" sz="1600" b="1" u="none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Найдите в тексте основные (новые) понятия и запишите их в алфавитном порядке</a:t>
                      </a:r>
                      <a:endParaRPr lang="ru-RU" sz="16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u="non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не ждали? </a:t>
                      </a:r>
                      <a:endParaRPr lang="ru-RU" sz="1600" b="1" u="none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Выберите из текста новую информацию, которая является для Вас неожиданной, так как противоречит Вашим ожиданиям и первоначальным представлениям</a:t>
                      </a:r>
                      <a:endParaRPr lang="ru-RU" sz="16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u="non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 уже знаешь, последние новости? </a:t>
                      </a:r>
                      <a:endParaRPr lang="ru-RU" sz="1600" b="1" u="none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Запишите ту информацию, которая является для Вас новой.</a:t>
                      </a:r>
                    </a:p>
                    <a:p>
                      <a:endParaRPr lang="ru-RU" sz="16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u="non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Главная жизненная мудрость </a:t>
                      </a:r>
                      <a:endParaRPr lang="ru-RU" sz="1600" b="1" u="none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Постарайтесь выразить главную мысль текста одной фразой. Или какая из фраз каждого раздела является центральным высказыванием, какие фразы являются ключевыми?</a:t>
                      </a: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u="non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Известное и неизвестное </a:t>
                      </a:r>
                      <a:endParaRPr lang="ru-RU" sz="1600" b="1" u="none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Найдите в тексте ту информацию, которая является для Вас известной, и ту информацию, которая была ранее известной.</a:t>
                      </a: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u="non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Иллюстративное изображение.</a:t>
                      </a:r>
                      <a:endParaRPr lang="ru-RU" sz="1600" b="1" u="none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Постарайтесь проиллюстрировать основную мысль текста и, если возможно, Вашу реакцию на нее в виде рисунка, схемы, карикатуры </a:t>
                      </a: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u="non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Поучительный вывод. </a:t>
                      </a:r>
                      <a:endParaRPr lang="ru-RU" sz="1600" b="1" u="none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Можно ли сделать из прочитанного такие выводы, которые были бы значимы для будущей деятельности и жизни?</a:t>
                      </a:r>
                      <a:endParaRPr lang="ru-RU" sz="16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u="non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Важные темы для обсуждения. </a:t>
                      </a:r>
                      <a:endParaRPr lang="ru-RU" sz="1600" b="1" u="none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Найдите в тексте такие высказывания, которые заслуживают особого внимания, и достойны обсуждения в рамках общей дискуссии на уроке.</a:t>
                      </a: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841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114800" cy="640871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8400" dirty="0" err="1" smtClean="0"/>
              <a:t>Даймонд</a:t>
            </a:r>
            <a:endParaRPr lang="ru-RU" sz="8400" dirty="0" smtClean="0"/>
          </a:p>
          <a:p>
            <a:pPr marL="0" indent="0" algn="ctr">
              <a:buNone/>
            </a:pP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7 </a:t>
            </a:r>
            <a:r>
              <a:rPr lang="ru-RU" sz="4000" dirty="0"/>
              <a:t>строк</a:t>
            </a:r>
            <a:r>
              <a:rPr lang="ru-RU" sz="4000" dirty="0" smtClean="0"/>
              <a:t>.</a:t>
            </a:r>
          </a:p>
          <a:p>
            <a:pPr marL="0" indent="0" algn="ctr">
              <a:buNone/>
            </a:pPr>
            <a:r>
              <a:rPr lang="ru-RU" sz="4000" dirty="0" smtClean="0"/>
              <a:t> </a:t>
            </a:r>
            <a:r>
              <a:rPr lang="ru-RU" sz="4000" dirty="0"/>
              <a:t>Два существительных (первая и последняя строки) выражают два противоположных понятия.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Вторая </a:t>
            </a:r>
            <a:r>
              <a:rPr lang="ru-RU" sz="4000" dirty="0"/>
              <a:t>строка – два прилагательных или причастия, раскрывающих признаки первого существительного. Следующая строка – три глагола или деепричастия, которые выражают действие.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Центральная </a:t>
            </a:r>
            <a:r>
              <a:rPr lang="ru-RU" sz="4000" dirty="0"/>
              <a:t>четвертая строка состоит из четырех слов, причем два из них характеризуют первое существительное, а два – контрастное ему понятие, завершающее </a:t>
            </a:r>
            <a:r>
              <a:rPr lang="ru-RU" sz="4000" dirty="0" err="1"/>
              <a:t>даймонд</a:t>
            </a:r>
            <a:r>
              <a:rPr lang="ru-RU" sz="4000" dirty="0"/>
              <a:t>.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Остальные </a:t>
            </a:r>
            <a:r>
              <a:rPr lang="ru-RU" sz="4000" dirty="0"/>
              <a:t>строки являются зеркальным отражением третьей и второй строк, только эти характеристики уже раскрывают существительное в последней строке.</a:t>
            </a:r>
          </a:p>
          <a:p>
            <a:pPr algn="ctr"/>
            <a:endParaRPr lang="ru-RU" sz="40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12068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9300" dirty="0" err="1" smtClean="0"/>
              <a:t>Хаку</a:t>
            </a:r>
            <a:endParaRPr lang="ru-RU" sz="93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/>
          </a:p>
          <a:p>
            <a:pPr algn="ctr"/>
            <a:endParaRPr lang="ru-RU" sz="4000" dirty="0"/>
          </a:p>
          <a:p>
            <a:r>
              <a:rPr lang="ru-RU" sz="4200" dirty="0"/>
              <a:t>Строчка 1: «Я видел» кого-то или что-то</a:t>
            </a:r>
          </a:p>
          <a:p>
            <a:r>
              <a:rPr lang="ru-RU" sz="4200" dirty="0"/>
              <a:t>Строчка 2:  Какого?</a:t>
            </a:r>
          </a:p>
          <a:p>
            <a:r>
              <a:rPr lang="ru-RU" sz="4200" dirty="0"/>
              <a:t>Строчка 3:  Как</a:t>
            </a:r>
            <a:r>
              <a:rPr lang="ru-RU" sz="4200" dirty="0" smtClean="0"/>
              <a:t>?</a:t>
            </a:r>
          </a:p>
          <a:p>
            <a:endParaRPr lang="ru-RU" sz="4200" dirty="0"/>
          </a:p>
          <a:p>
            <a:endParaRPr lang="ru-RU" sz="4200" dirty="0"/>
          </a:p>
          <a:p>
            <a:pPr algn="ctr"/>
            <a:r>
              <a:rPr lang="ru-RU" sz="4200" i="1" dirty="0"/>
              <a:t>Снегирь</a:t>
            </a:r>
            <a:endParaRPr lang="ru-RU" sz="4200" dirty="0"/>
          </a:p>
          <a:p>
            <a:pPr algn="ctr"/>
            <a:r>
              <a:rPr lang="ru-RU" sz="4200" dirty="0"/>
              <a:t>Я видел птицу,</a:t>
            </a:r>
            <a:br>
              <a:rPr lang="ru-RU" sz="4200" dirty="0"/>
            </a:br>
            <a:r>
              <a:rPr lang="ru-RU" sz="4200" dirty="0"/>
              <a:t>Прилетевшую зимой,</a:t>
            </a:r>
            <a:br>
              <a:rPr lang="ru-RU" sz="4200" dirty="0"/>
            </a:br>
            <a:r>
              <a:rPr lang="ru-RU" sz="4200" dirty="0"/>
              <a:t>Красиво…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6700" dirty="0" smtClean="0"/>
          </a:p>
          <a:p>
            <a:pPr algn="ctr">
              <a:buNone/>
            </a:pPr>
            <a:r>
              <a:rPr lang="ru-RU" sz="6700" dirty="0" err="1" smtClean="0"/>
              <a:t>Синквейн</a:t>
            </a:r>
            <a:endParaRPr lang="ru-RU" sz="6700" dirty="0" smtClean="0"/>
          </a:p>
          <a:p>
            <a:pPr algn="ctr">
              <a:buNone/>
            </a:pPr>
            <a:r>
              <a:rPr lang="ru-RU" sz="6700" dirty="0" smtClean="0"/>
              <a:t>Диамант</a:t>
            </a:r>
            <a:endParaRPr lang="ru-RU" sz="67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78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ТРКМ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Приём “Цветовой индекс</a:t>
            </a:r>
            <a:r>
              <a:rPr lang="ru-RU" dirty="0" smtClean="0"/>
              <a:t>”.</a:t>
            </a:r>
          </a:p>
          <a:p>
            <a:r>
              <a:rPr lang="ru-RU" dirty="0"/>
              <a:t>Приём “Фантастическая добавка</a:t>
            </a:r>
            <a:r>
              <a:rPr lang="ru-RU" dirty="0" smtClean="0"/>
              <a:t>”.</a:t>
            </a:r>
          </a:p>
          <a:p>
            <a:r>
              <a:rPr lang="ru-RU" dirty="0"/>
              <a:t>Приём “Создай паспорт</a:t>
            </a:r>
            <a:r>
              <a:rPr lang="ru-RU" dirty="0" smtClean="0"/>
              <a:t>”.</a:t>
            </a:r>
          </a:p>
          <a:p>
            <a:r>
              <a:rPr lang="ru-RU" dirty="0"/>
              <a:t>Приём “Диаграмма Венна</a:t>
            </a:r>
            <a:r>
              <a:rPr lang="ru-RU" dirty="0" smtClean="0"/>
              <a:t>”.</a:t>
            </a:r>
          </a:p>
          <a:p>
            <a:r>
              <a:rPr lang="ru-RU" dirty="0"/>
              <a:t>Приём “Мудрые совы</a:t>
            </a:r>
            <a:r>
              <a:rPr lang="ru-RU" dirty="0" smtClean="0"/>
              <a:t>”.</a:t>
            </a:r>
          </a:p>
          <a:p>
            <a:r>
              <a:rPr lang="ru-RU" dirty="0"/>
              <a:t>Приём “Рядом с художником</a:t>
            </a:r>
            <a:r>
              <a:rPr lang="ru-RU" dirty="0" smtClean="0"/>
              <a:t>”.</a:t>
            </a:r>
          </a:p>
          <a:p>
            <a:r>
              <a:rPr lang="ru-RU" dirty="0"/>
              <a:t>Приём “Облака мыслей</a:t>
            </a:r>
            <a:r>
              <a:rPr lang="ru-RU" dirty="0" smtClean="0"/>
              <a:t>”.</a:t>
            </a:r>
          </a:p>
          <a:p>
            <a:r>
              <a:rPr lang="ru-RU" dirty="0"/>
              <a:t>Приём “Жокей и лошадь</a:t>
            </a:r>
            <a:r>
              <a:rPr lang="ru-RU" dirty="0" smtClean="0"/>
              <a:t>”.</a:t>
            </a:r>
          </a:p>
          <a:p>
            <a:r>
              <a:rPr lang="ru-RU" dirty="0"/>
              <a:t>Метод «Если бы</a:t>
            </a:r>
            <a:r>
              <a:rPr lang="ru-RU" dirty="0" smtClean="0"/>
              <a:t>...»</a:t>
            </a:r>
          </a:p>
          <a:p>
            <a:r>
              <a:rPr lang="ru-RU" dirty="0" smtClean="0"/>
              <a:t>Приём «Письмо по кругу</a:t>
            </a:r>
            <a:r>
              <a:rPr lang="ru-RU" dirty="0" smtClean="0"/>
              <a:t>»   и т.д.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37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7" y="274638"/>
            <a:ext cx="7200652" cy="7778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solidFill>
                  <a:srgbClr val="003300"/>
                </a:solidFill>
              </a:rPr>
              <a:t>ПЕРЕКРЕСТНАЯ ДИСКУССИЯ</a:t>
            </a:r>
            <a:endParaRPr lang="ru-RU" b="1" dirty="0">
              <a:solidFill>
                <a:srgbClr val="003300"/>
              </a:solidFill>
            </a:endParaRPr>
          </a:p>
        </p:txBody>
      </p:sp>
      <p:graphicFrame>
        <p:nvGraphicFramePr>
          <p:cNvPr id="4" name="Group 8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03680387"/>
              </p:ext>
            </p:extLst>
          </p:nvPr>
        </p:nvGraphicFramePr>
        <p:xfrm>
          <a:off x="179512" y="1844824"/>
          <a:ext cx="8640960" cy="4735513"/>
        </p:xfrm>
        <a:graphic>
          <a:graphicData uri="http://schemas.openxmlformats.org/drawingml/2006/table">
            <a:tbl>
              <a:tblPr/>
              <a:tblGrid>
                <a:gridCol w="4320479"/>
                <a:gridCol w="4320481"/>
              </a:tblGrid>
              <a:tr h="12430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Я готов применить технологию развития критического мышления на своих уроках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9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Заполните левую и правую колонку таблицы, приведя 3-4 аргумента «за» и «против» тезиса, приведенного в заголовке таблицы, обменяйтесь мнениями со своими коллегами, используя их аргументы, которые покажутся вам убедительными, продолжите заполнение таблицы, когда аргументы иссякнут, сделайте вывод.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80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229600" cy="523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+mn-lt"/>
              </a:rPr>
              <a:t>ПОЛОЖИТЕЛЬНЫЕ СТОРОНЫ ТЕХНОЛОГИИ</a:t>
            </a:r>
            <a:endParaRPr lang="ru-RU" sz="4000" b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760"/>
            <a:ext cx="8661846" cy="539908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333300"/>
                </a:solidFill>
                <a:latin typeface="+mj-lt"/>
              </a:rPr>
              <a:t>Побуждает интерес к теме </a:t>
            </a:r>
          </a:p>
          <a:p>
            <a:r>
              <a:rPr lang="ru-RU" sz="2800" b="1" dirty="0">
                <a:solidFill>
                  <a:srgbClr val="333300"/>
                </a:solidFill>
                <a:latin typeface="+mj-lt"/>
              </a:rPr>
              <a:t>Позволяет систематизировать имеющиеся у школьников знания</a:t>
            </a:r>
          </a:p>
          <a:p>
            <a:r>
              <a:rPr lang="ru-RU" sz="2800" b="1" dirty="0">
                <a:solidFill>
                  <a:srgbClr val="333300"/>
                </a:solidFill>
                <a:latin typeface="+mj-lt"/>
              </a:rPr>
              <a:t>Организует работу непосредственно с материалом и учит его обобщать</a:t>
            </a:r>
          </a:p>
          <a:p>
            <a:r>
              <a:rPr lang="ru-RU" sz="2800" b="1" dirty="0">
                <a:solidFill>
                  <a:srgbClr val="333300"/>
                </a:solidFill>
                <a:latin typeface="+mj-lt"/>
              </a:rPr>
              <a:t>Повышает самооценку у учащихся, развивает потребность в познании нового</a:t>
            </a:r>
          </a:p>
          <a:p>
            <a:r>
              <a:rPr lang="ru-RU" sz="2800" b="1" dirty="0">
                <a:solidFill>
                  <a:srgbClr val="333300"/>
                </a:solidFill>
                <a:latin typeface="+mj-lt"/>
              </a:rPr>
              <a:t>Создает условия для вариативности и дифференциации обучения</a:t>
            </a:r>
          </a:p>
          <a:p>
            <a:r>
              <a:rPr lang="ru-RU" sz="2800" b="1" dirty="0">
                <a:solidFill>
                  <a:srgbClr val="333300"/>
                </a:solidFill>
                <a:latin typeface="+mj-lt"/>
              </a:rPr>
              <a:t>Позволяет создать собственную индивидуальную технологию обучения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2971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539552" y="1412776"/>
            <a:ext cx="5112568" cy="489654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r>
              <a:rPr lang="ru-RU" sz="1800" dirty="0" smtClean="0"/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учителя 60-х гг.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:\ПЕД СОВЕТ ДЕКАБРЬ\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13" r="22968"/>
          <a:stretch/>
        </p:blipFill>
        <p:spPr bwMode="auto">
          <a:xfrm>
            <a:off x="2267744" y="1340768"/>
            <a:ext cx="4464496" cy="5133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04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2239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+mn-lt"/>
              </a:rPr>
              <a:t>НЕДОСТАТОК ТЕХНОЛОГИИ</a:t>
            </a:r>
            <a:endParaRPr lang="ru-RU" sz="4000" b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5472608" cy="48245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sz="4000" b="1" dirty="0" smtClean="0">
                <a:solidFill>
                  <a:srgbClr val="333300"/>
                </a:solidFill>
                <a:latin typeface="+mj-lt"/>
              </a:rPr>
              <a:t>Нехватка </a:t>
            </a:r>
            <a:r>
              <a:rPr lang="ru-RU" sz="4000" b="1" dirty="0">
                <a:solidFill>
                  <a:srgbClr val="333300"/>
                </a:solidFill>
                <a:latin typeface="+mj-lt"/>
              </a:rPr>
              <a:t>времени на уроке для прохождения всех трех стадий в обучении, что является непременным условием.</a:t>
            </a:r>
          </a:p>
        </p:txBody>
      </p:sp>
      <p:pic>
        <p:nvPicPr>
          <p:cNvPr id="103430" name="Picture 6" descr="j041007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2879725" cy="2879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89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2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53548" y="188640"/>
            <a:ext cx="8229600" cy="12239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4000" b="1" dirty="0" smtClean="0">
              <a:solidFill>
                <a:srgbClr val="003300"/>
              </a:solidFill>
              <a:latin typeface="+mn-lt"/>
            </a:endParaRPr>
          </a:p>
          <a:p>
            <a:r>
              <a:rPr lang="ru-RU" sz="4000" b="1" dirty="0" smtClean="0">
                <a:solidFill>
                  <a:srgbClr val="003300"/>
                </a:solidFill>
                <a:latin typeface="+mn-lt"/>
              </a:rPr>
              <a:t>КРИТИЧЕСКОЕ МЫШЛЕНИЕ</a:t>
            </a:r>
            <a:endParaRPr lang="ru-RU" sz="4000" b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582" y="1408138"/>
            <a:ext cx="83095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РАЗМЫШЛЯЙТЕ НАД ЭТИМ…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8442" y="3717032"/>
            <a:ext cx="82863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КРИТИЧЕСКИ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6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5040560" cy="47525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 </a:t>
            </a:r>
            <a:endParaRPr lang="ru-RU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93305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  </a:t>
            </a:r>
            <a:endParaRPr lang="ru-RU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332656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 за </a:t>
            </a:r>
          </a:p>
          <a:p>
            <a:r>
              <a:rPr lang="ru-RU" sz="6000" dirty="0" smtClean="0"/>
              <a:t>внимание!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068960"/>
            <a:ext cx="5256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/>
              <a:t>Желаем творческих успехов!</a:t>
            </a:r>
            <a:endParaRPr lang="ru-RU" sz="6600" b="1" i="1" dirty="0"/>
          </a:p>
        </p:txBody>
      </p:sp>
    </p:spTree>
    <p:extLst>
      <p:ext uri="{BB962C8B-B14F-4D97-AF65-F5344CB8AC3E}">
        <p14:creationId xmlns="" xmlns:p14="http://schemas.microsoft.com/office/powerpoint/2010/main" val="16345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251520" y="1124744"/>
            <a:ext cx="5472608" cy="5184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sz="3600" dirty="0" smtClean="0"/>
              <a:t>Уравновешенность.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sz="3600" dirty="0" smtClean="0"/>
              <a:t>Авторитет, сильная воля.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sz="3600" dirty="0" smtClean="0"/>
              <a:t>Знание предмета, умение говорить логично и выразительно.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sz="3600" dirty="0" smtClean="0"/>
              <a:t>Приятная наружность.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sz="3600" dirty="0" smtClean="0"/>
              <a:t>Требовательность к самостоятельности и понимание своих учеников</a:t>
            </a:r>
          </a:p>
          <a:p>
            <a:pPr marL="0" lvl="0" indent="0"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endParaRPr lang="ru-RU" sz="1800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учителя 60-х </a:t>
            </a:r>
            <a:r>
              <a:rPr lang="ru-RU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:\ПЕД СОВЕТ ДЕКАБРЬ\im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13" r="22968"/>
          <a:stretch/>
        </p:blipFill>
        <p:spPr bwMode="auto">
          <a:xfrm>
            <a:off x="5724128" y="1340768"/>
            <a:ext cx="3000531" cy="3547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95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89654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r>
              <a:rPr lang="ru-RU" sz="1800" dirty="0" smtClean="0"/>
              <a:t> </a:t>
            </a:r>
            <a:endParaRPr lang="ru-RU" sz="1800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учителя 90-х </a:t>
            </a:r>
            <a:r>
              <a:rPr lang="ru-RU" sz="60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</a:t>
            </a:r>
            <a:endParaRPr lang="ru-RU" sz="6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30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1071538" y="1412776"/>
            <a:ext cx="6929486" cy="4896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dirty="0" smtClean="0"/>
              <a:t>Талантливый.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dirty="0" smtClean="0"/>
              <a:t>Интересный в общении.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dirty="0" smtClean="0"/>
              <a:t>Справедливый в требованиях.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dirty="0" smtClean="0"/>
              <a:t>Уважающий своих учеников.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dirty="0" smtClean="0"/>
              <a:t>Образованный.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dirty="0" smtClean="0"/>
              <a:t>Обладающий чувством юмора.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dirty="0" smtClean="0"/>
              <a:t>Внимательный, готовый оказать помощь.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</a:pPr>
            <a:r>
              <a:rPr lang="ru-RU" dirty="0" smtClean="0"/>
              <a:t>Красивы, добрый.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учителя 90-х </a:t>
            </a:r>
            <a:r>
              <a:rPr lang="ru-RU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7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2181</Words>
  <Application>Microsoft Office PowerPoint</Application>
  <PresentationFormat>Экран (4:3)</PresentationFormat>
  <Paragraphs>332</Paragraphs>
  <Slides>62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62</vt:i4>
      </vt:variant>
    </vt:vector>
  </HeadingPairs>
  <TitlesOfParts>
    <vt:vector size="65" baseType="lpstr">
      <vt:lpstr>Тема Office</vt:lpstr>
      <vt:lpstr>Диаграмма Microsoft Graph</vt:lpstr>
      <vt:lpstr>Диаграмма</vt:lpstr>
      <vt:lpstr> </vt:lpstr>
      <vt:lpstr> </vt:lpstr>
      <vt:lpstr>Поработаем в группах.</vt:lpstr>
      <vt:lpstr>Портрет учителя 30-х гг.</vt:lpstr>
      <vt:lpstr>Портрет учителя 30-х гг.</vt:lpstr>
      <vt:lpstr>Портрет учителя 60-х гг.</vt:lpstr>
      <vt:lpstr>Портрет учителя 60-х гг</vt:lpstr>
      <vt:lpstr>Портрет учителя 90-х гг</vt:lpstr>
      <vt:lpstr>Портрет учителя 90-х гг</vt:lpstr>
      <vt:lpstr>Портрет учителя XXI в.</vt:lpstr>
      <vt:lpstr> </vt:lpstr>
      <vt:lpstr> </vt:lpstr>
      <vt:lpstr> </vt:lpstr>
      <vt:lpstr>Начальная школа 1-4 классы</vt:lpstr>
      <vt:lpstr>Начальная школа 1-4 СКК классы</vt:lpstr>
      <vt:lpstr>Среднее звено 5-9 классы</vt:lpstr>
      <vt:lpstr>Среднее звено 5-9 СКК классы</vt:lpstr>
      <vt:lpstr>10-11 классы</vt:lpstr>
      <vt:lpstr>Мотивация – это….</vt:lpstr>
      <vt:lpstr>Слайд 20</vt:lpstr>
      <vt:lpstr> </vt:lpstr>
      <vt:lpstr>Причины снижения мотивации, зависящие от учителя:</vt:lpstr>
      <vt:lpstr> </vt:lpstr>
      <vt:lpstr>ТЕХНОЛОГИЯ РАЗВИТИЯ КРИТИЧЕСКОГО МЫШЛЕНИЯ</vt:lpstr>
      <vt:lpstr>ТЕХНОЛОГИЯ РАЗВИТИЯ КРИТИЧЕСКОГО МЫШЛЕНИЯ</vt:lpstr>
      <vt:lpstr>ТЕХНОЛОГИЯ РАЗВИТИЯ КРИТИЧЕСКОГО МЫШЛЕНИЯ</vt:lpstr>
      <vt:lpstr>Т Р К М</vt:lpstr>
      <vt:lpstr>Шесть шляп мышления</vt:lpstr>
      <vt:lpstr>Автор Эдвард де Боно</vt:lpstr>
      <vt:lpstr>Каждый цвет шляпы связан с ее назначением:</vt:lpstr>
      <vt:lpstr>Значение метода:</vt:lpstr>
      <vt:lpstr>Нейроны головного мозга</vt:lpstr>
      <vt:lpstr>Автор Тони Бьюзен </vt:lpstr>
      <vt:lpstr>Интеллект-карта (ментальная карта)</vt:lpstr>
      <vt:lpstr>Метод интеллект-карт позволяет: </vt:lpstr>
      <vt:lpstr> </vt:lpstr>
      <vt:lpstr>Ромашка Блума</vt:lpstr>
      <vt:lpstr>    Фишбоун</vt:lpstr>
      <vt:lpstr>Прием «ФИШБОУН»</vt:lpstr>
      <vt:lpstr>Работа с текстом:</vt:lpstr>
      <vt:lpstr>Скелет рыбы:</vt:lpstr>
      <vt:lpstr>Технология применения:</vt:lpstr>
      <vt:lpstr>Слайд 43</vt:lpstr>
      <vt:lpstr>ПРИЕМ  «ИНСЕРТ»</vt:lpstr>
      <vt:lpstr>  «Многоугольники»</vt:lpstr>
      <vt:lpstr>Слайд 46</vt:lpstr>
      <vt:lpstr>Слайд 47</vt:lpstr>
      <vt:lpstr>КОРЗИНА ИДЕЙ</vt:lpstr>
      <vt:lpstr>Приём «Корзина идей»</vt:lpstr>
      <vt:lpstr>Слайд 50</vt:lpstr>
      <vt:lpstr>Слайд 51</vt:lpstr>
      <vt:lpstr>Слайд 52</vt:lpstr>
      <vt:lpstr>Слайд 53</vt:lpstr>
      <vt:lpstr>Слайд 54</vt:lpstr>
      <vt:lpstr>МУДРЫЕ СОВЫ</vt:lpstr>
      <vt:lpstr> </vt:lpstr>
      <vt:lpstr>ТРКМ</vt:lpstr>
      <vt:lpstr>Слайд 58</vt:lpstr>
      <vt:lpstr>ПОЛОЖИТЕЛЬНЫЕ СТОРОНЫ ТЕХНОЛОГИИ</vt:lpstr>
      <vt:lpstr>НЕДОСТАТОК ТЕХНОЛОГИИ</vt:lpstr>
      <vt:lpstr>Слайд 61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Учитель</cp:lastModifiedBy>
  <cp:revision>63</cp:revision>
  <dcterms:created xsi:type="dcterms:W3CDTF">2014-08-08T16:01:14Z</dcterms:created>
  <dcterms:modified xsi:type="dcterms:W3CDTF">2016-12-14T07:18:10Z</dcterms:modified>
</cp:coreProperties>
</file>