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68FAB-AFF7-4A19-8453-F364B788A8E3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183A53-62DE-45CC-8177-3F74B64FBD41}">
      <dgm:prSet phldrT="[Текст]"/>
      <dgm:spPr/>
      <dgm:t>
        <a:bodyPr/>
        <a:lstStyle/>
        <a:p>
          <a:r>
            <a:rPr lang="ru-RU" dirty="0" smtClean="0"/>
            <a:t>Подготовительный этап</a:t>
          </a:r>
          <a:endParaRPr lang="ru-RU" dirty="0"/>
        </a:p>
      </dgm:t>
    </dgm:pt>
    <dgm:pt modelId="{6A16EC7F-0277-49F2-9DAD-C01F512552A5}" type="parTrans" cxnId="{306344AC-666B-4115-B4E3-B07ED16D215C}">
      <dgm:prSet/>
      <dgm:spPr/>
      <dgm:t>
        <a:bodyPr/>
        <a:lstStyle/>
        <a:p>
          <a:endParaRPr lang="ru-RU"/>
        </a:p>
      </dgm:t>
    </dgm:pt>
    <dgm:pt modelId="{81060BA2-C2A7-4BEB-9F97-9215BDE8B075}" type="sibTrans" cxnId="{306344AC-666B-4115-B4E3-B07ED16D215C}">
      <dgm:prSet/>
      <dgm:spPr/>
      <dgm:t>
        <a:bodyPr/>
        <a:lstStyle/>
        <a:p>
          <a:endParaRPr lang="ru-RU"/>
        </a:p>
      </dgm:t>
    </dgm:pt>
    <dgm:pt modelId="{24F04680-47FA-41D8-9DB7-999288C745DF}">
      <dgm:prSet phldrT="[Текст]"/>
      <dgm:spPr/>
      <dgm:t>
        <a:bodyPr/>
        <a:lstStyle/>
        <a:p>
          <a:r>
            <a:rPr lang="ru-RU" dirty="0" smtClean="0"/>
            <a:t>Ознакомительный этап</a:t>
          </a:r>
          <a:endParaRPr lang="ru-RU" dirty="0"/>
        </a:p>
      </dgm:t>
    </dgm:pt>
    <dgm:pt modelId="{5E10D1AE-6D70-49CC-A907-06B6296D1E96}" type="parTrans" cxnId="{24F11536-59A8-4B52-B45F-9D145F92F555}">
      <dgm:prSet/>
      <dgm:spPr/>
      <dgm:t>
        <a:bodyPr/>
        <a:lstStyle/>
        <a:p>
          <a:endParaRPr lang="ru-RU"/>
        </a:p>
      </dgm:t>
    </dgm:pt>
    <dgm:pt modelId="{9FAF1A05-4D1E-4EEF-97B7-084EBE4C3290}" type="sibTrans" cxnId="{24F11536-59A8-4B52-B45F-9D145F92F555}">
      <dgm:prSet/>
      <dgm:spPr/>
      <dgm:t>
        <a:bodyPr/>
        <a:lstStyle/>
        <a:p>
          <a:endParaRPr lang="ru-RU"/>
        </a:p>
      </dgm:t>
    </dgm:pt>
    <dgm:pt modelId="{AA0FA072-803E-44C2-B898-4146C479864A}">
      <dgm:prSet phldrT="[Текст]"/>
      <dgm:spPr/>
      <dgm:t>
        <a:bodyPr/>
        <a:lstStyle/>
        <a:p>
          <a:r>
            <a:rPr lang="ru-RU" dirty="0" smtClean="0"/>
            <a:t>Основной (аналитический) этап</a:t>
          </a:r>
          <a:endParaRPr lang="ru-RU" dirty="0"/>
        </a:p>
      </dgm:t>
    </dgm:pt>
    <dgm:pt modelId="{54D9BFE3-DCCA-4889-B54E-ACDF7E7A871A}" type="parTrans" cxnId="{14264127-3611-4599-B199-BF9BA5E0B95A}">
      <dgm:prSet/>
      <dgm:spPr/>
      <dgm:t>
        <a:bodyPr/>
        <a:lstStyle/>
        <a:p>
          <a:endParaRPr lang="ru-RU"/>
        </a:p>
      </dgm:t>
    </dgm:pt>
    <dgm:pt modelId="{2189D859-01CE-4E03-AA0C-2ED19E2F6F50}" type="sibTrans" cxnId="{14264127-3611-4599-B199-BF9BA5E0B95A}">
      <dgm:prSet/>
      <dgm:spPr/>
      <dgm:t>
        <a:bodyPr/>
        <a:lstStyle/>
        <a:p>
          <a:endParaRPr lang="ru-RU"/>
        </a:p>
      </dgm:t>
    </dgm:pt>
    <dgm:pt modelId="{E67373BA-2EDE-4965-8633-7BDF65DB0590}" type="pres">
      <dgm:prSet presAssocID="{81968FAB-AFF7-4A19-8453-F364B788A8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95AD5-DA33-460C-802C-015BCBE57F9D}" type="pres">
      <dgm:prSet presAssocID="{81968FAB-AFF7-4A19-8453-F364B788A8E3}" presName="dummyMaxCanvas" presStyleCnt="0">
        <dgm:presLayoutVars/>
      </dgm:prSet>
      <dgm:spPr/>
    </dgm:pt>
    <dgm:pt modelId="{54ED34B5-7A5A-4CBA-9D87-99E848881E64}" type="pres">
      <dgm:prSet presAssocID="{81968FAB-AFF7-4A19-8453-F364B788A8E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CC11D-2C00-4F4E-A3DD-5109855F3BC1}" type="pres">
      <dgm:prSet presAssocID="{81968FAB-AFF7-4A19-8453-F364B788A8E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10DD6-ADC3-48B3-B70A-6299527EE0AA}" type="pres">
      <dgm:prSet presAssocID="{81968FAB-AFF7-4A19-8453-F364B788A8E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E4EA7-6F8F-4B6D-906E-1B7786B03CAD}" type="pres">
      <dgm:prSet presAssocID="{81968FAB-AFF7-4A19-8453-F364B788A8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333C5-0041-43BA-9ED2-A2965E505D57}" type="pres">
      <dgm:prSet presAssocID="{81968FAB-AFF7-4A19-8453-F364B788A8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7B5DA-8230-4690-9C83-8B28573AF485}" type="pres">
      <dgm:prSet presAssocID="{81968FAB-AFF7-4A19-8453-F364B788A8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2BAF2-B83F-4CC8-B421-EAB724D43AA6}" type="pres">
      <dgm:prSet presAssocID="{81968FAB-AFF7-4A19-8453-F364B788A8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9AC68-7D9C-48A2-A5E8-4B50898C1FF9}" type="pres">
      <dgm:prSet presAssocID="{81968FAB-AFF7-4A19-8453-F364B788A8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1BE89-589A-427D-9055-953F2D2BCFFD}" type="presOf" srcId="{3A183A53-62DE-45CC-8177-3F74B64FBD41}" destId="{0607B5DA-8230-4690-9C83-8B28573AF485}" srcOrd="1" destOrd="0" presId="urn:microsoft.com/office/officeart/2005/8/layout/vProcess5"/>
    <dgm:cxn modelId="{F7D8D06A-8E0D-48A2-8976-5E3D6781DF74}" type="presOf" srcId="{24F04680-47FA-41D8-9DB7-999288C745DF}" destId="{9B7CC11D-2C00-4F4E-A3DD-5109855F3BC1}" srcOrd="0" destOrd="0" presId="urn:microsoft.com/office/officeart/2005/8/layout/vProcess5"/>
    <dgm:cxn modelId="{C5D346D5-3D8E-43A0-ABBD-12BFD6E88DCD}" type="presOf" srcId="{81968FAB-AFF7-4A19-8453-F364B788A8E3}" destId="{E67373BA-2EDE-4965-8633-7BDF65DB0590}" srcOrd="0" destOrd="0" presId="urn:microsoft.com/office/officeart/2005/8/layout/vProcess5"/>
    <dgm:cxn modelId="{95530396-569C-4779-82B0-2F38345511B0}" type="presOf" srcId="{3A183A53-62DE-45CC-8177-3F74B64FBD41}" destId="{54ED34B5-7A5A-4CBA-9D87-99E848881E64}" srcOrd="0" destOrd="0" presId="urn:microsoft.com/office/officeart/2005/8/layout/vProcess5"/>
    <dgm:cxn modelId="{306344AC-666B-4115-B4E3-B07ED16D215C}" srcId="{81968FAB-AFF7-4A19-8453-F364B788A8E3}" destId="{3A183A53-62DE-45CC-8177-3F74B64FBD41}" srcOrd="0" destOrd="0" parTransId="{6A16EC7F-0277-49F2-9DAD-C01F512552A5}" sibTransId="{81060BA2-C2A7-4BEB-9F97-9215BDE8B075}"/>
    <dgm:cxn modelId="{14264127-3611-4599-B199-BF9BA5E0B95A}" srcId="{81968FAB-AFF7-4A19-8453-F364B788A8E3}" destId="{AA0FA072-803E-44C2-B898-4146C479864A}" srcOrd="2" destOrd="0" parTransId="{54D9BFE3-DCCA-4889-B54E-ACDF7E7A871A}" sibTransId="{2189D859-01CE-4E03-AA0C-2ED19E2F6F50}"/>
    <dgm:cxn modelId="{A68B3800-9693-482B-99C0-182B190D9729}" type="presOf" srcId="{AA0FA072-803E-44C2-B898-4146C479864A}" destId="{29C10DD6-ADC3-48B3-B70A-6299527EE0AA}" srcOrd="0" destOrd="0" presId="urn:microsoft.com/office/officeart/2005/8/layout/vProcess5"/>
    <dgm:cxn modelId="{6D9A21D1-74C2-4179-B4DB-CD04F93479FC}" type="presOf" srcId="{24F04680-47FA-41D8-9DB7-999288C745DF}" destId="{BD22BAF2-B83F-4CC8-B421-EAB724D43AA6}" srcOrd="1" destOrd="0" presId="urn:microsoft.com/office/officeart/2005/8/layout/vProcess5"/>
    <dgm:cxn modelId="{24F11536-59A8-4B52-B45F-9D145F92F555}" srcId="{81968FAB-AFF7-4A19-8453-F364B788A8E3}" destId="{24F04680-47FA-41D8-9DB7-999288C745DF}" srcOrd="1" destOrd="0" parTransId="{5E10D1AE-6D70-49CC-A907-06B6296D1E96}" sibTransId="{9FAF1A05-4D1E-4EEF-97B7-084EBE4C3290}"/>
    <dgm:cxn modelId="{26829179-2556-4A99-AF8D-490E235D200F}" type="presOf" srcId="{AA0FA072-803E-44C2-B898-4146C479864A}" destId="{F559AC68-7D9C-48A2-A5E8-4B50898C1FF9}" srcOrd="1" destOrd="0" presId="urn:microsoft.com/office/officeart/2005/8/layout/vProcess5"/>
    <dgm:cxn modelId="{ED31D0EC-3458-4D22-8547-392C44B9F5AF}" type="presOf" srcId="{81060BA2-C2A7-4BEB-9F97-9215BDE8B075}" destId="{567E4EA7-6F8F-4B6D-906E-1B7786B03CAD}" srcOrd="0" destOrd="0" presId="urn:microsoft.com/office/officeart/2005/8/layout/vProcess5"/>
    <dgm:cxn modelId="{082ABEA6-8332-4998-AEEC-7322A0D0452A}" type="presOf" srcId="{9FAF1A05-4D1E-4EEF-97B7-084EBE4C3290}" destId="{B29333C5-0041-43BA-9ED2-A2965E505D57}" srcOrd="0" destOrd="0" presId="urn:microsoft.com/office/officeart/2005/8/layout/vProcess5"/>
    <dgm:cxn modelId="{EBA9C5EF-AE3F-4B8C-A904-ECF2C1BC912A}" type="presParOf" srcId="{E67373BA-2EDE-4965-8633-7BDF65DB0590}" destId="{5B395AD5-DA33-460C-802C-015BCBE57F9D}" srcOrd="0" destOrd="0" presId="urn:microsoft.com/office/officeart/2005/8/layout/vProcess5"/>
    <dgm:cxn modelId="{E073DAD5-AD64-4CF0-8C2C-98454E28BAED}" type="presParOf" srcId="{E67373BA-2EDE-4965-8633-7BDF65DB0590}" destId="{54ED34B5-7A5A-4CBA-9D87-99E848881E64}" srcOrd="1" destOrd="0" presId="urn:microsoft.com/office/officeart/2005/8/layout/vProcess5"/>
    <dgm:cxn modelId="{51700150-0837-4A7F-9564-563F48BF13E8}" type="presParOf" srcId="{E67373BA-2EDE-4965-8633-7BDF65DB0590}" destId="{9B7CC11D-2C00-4F4E-A3DD-5109855F3BC1}" srcOrd="2" destOrd="0" presId="urn:microsoft.com/office/officeart/2005/8/layout/vProcess5"/>
    <dgm:cxn modelId="{77D50FF7-CFA8-46B7-A5C9-62180007F4B8}" type="presParOf" srcId="{E67373BA-2EDE-4965-8633-7BDF65DB0590}" destId="{29C10DD6-ADC3-48B3-B70A-6299527EE0AA}" srcOrd="3" destOrd="0" presId="urn:microsoft.com/office/officeart/2005/8/layout/vProcess5"/>
    <dgm:cxn modelId="{6D6D6C38-BFE0-4405-858A-347E9E5087B3}" type="presParOf" srcId="{E67373BA-2EDE-4965-8633-7BDF65DB0590}" destId="{567E4EA7-6F8F-4B6D-906E-1B7786B03CAD}" srcOrd="4" destOrd="0" presId="urn:microsoft.com/office/officeart/2005/8/layout/vProcess5"/>
    <dgm:cxn modelId="{42B99438-1CFD-435E-9ADE-4007ECC62B4E}" type="presParOf" srcId="{E67373BA-2EDE-4965-8633-7BDF65DB0590}" destId="{B29333C5-0041-43BA-9ED2-A2965E505D57}" srcOrd="5" destOrd="0" presId="urn:microsoft.com/office/officeart/2005/8/layout/vProcess5"/>
    <dgm:cxn modelId="{D6D1CF2F-5D4D-4AE8-A78E-C705F99534D8}" type="presParOf" srcId="{E67373BA-2EDE-4965-8633-7BDF65DB0590}" destId="{0607B5DA-8230-4690-9C83-8B28573AF485}" srcOrd="6" destOrd="0" presId="urn:microsoft.com/office/officeart/2005/8/layout/vProcess5"/>
    <dgm:cxn modelId="{13112D2B-BCB3-4F4F-8C20-1B41116A7113}" type="presParOf" srcId="{E67373BA-2EDE-4965-8633-7BDF65DB0590}" destId="{BD22BAF2-B83F-4CC8-B421-EAB724D43AA6}" srcOrd="7" destOrd="0" presId="urn:microsoft.com/office/officeart/2005/8/layout/vProcess5"/>
    <dgm:cxn modelId="{5EAD6407-30EB-4484-9F74-91356B61C31F}" type="presParOf" srcId="{E67373BA-2EDE-4965-8633-7BDF65DB0590}" destId="{F559AC68-7D9C-48A2-A5E8-4B50898C1F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D34B5-7A5A-4CBA-9D87-99E848881E64}">
      <dsp:nvSpPr>
        <dsp:cNvPr id="0" name=""/>
        <dsp:cNvSpPr/>
      </dsp:nvSpPr>
      <dsp:spPr>
        <a:xfrm>
          <a:off x="0" y="0"/>
          <a:ext cx="6355582" cy="1574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Подготовительный этап</a:t>
          </a:r>
          <a:endParaRPr lang="ru-RU" sz="3800" kern="1200" dirty="0"/>
        </a:p>
      </dsp:txBody>
      <dsp:txXfrm>
        <a:off x="0" y="0"/>
        <a:ext cx="4749302" cy="1574013"/>
      </dsp:txXfrm>
    </dsp:sp>
    <dsp:sp modelId="{9B7CC11D-2C00-4F4E-A3DD-5109855F3BC1}">
      <dsp:nvSpPr>
        <dsp:cNvPr id="0" name=""/>
        <dsp:cNvSpPr/>
      </dsp:nvSpPr>
      <dsp:spPr>
        <a:xfrm>
          <a:off x="560786" y="1836348"/>
          <a:ext cx="6355582" cy="1574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Ознакомительный этап</a:t>
          </a:r>
          <a:endParaRPr lang="ru-RU" sz="3800" kern="1200" dirty="0"/>
        </a:p>
      </dsp:txBody>
      <dsp:txXfrm>
        <a:off x="560786" y="1836348"/>
        <a:ext cx="4771687" cy="1574013"/>
      </dsp:txXfrm>
    </dsp:sp>
    <dsp:sp modelId="{29C10DD6-ADC3-48B3-B70A-6299527EE0AA}">
      <dsp:nvSpPr>
        <dsp:cNvPr id="0" name=""/>
        <dsp:cNvSpPr/>
      </dsp:nvSpPr>
      <dsp:spPr>
        <a:xfrm>
          <a:off x="1121573" y="3672696"/>
          <a:ext cx="6355582" cy="1574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Основной (аналитический) этап</a:t>
          </a:r>
          <a:endParaRPr lang="ru-RU" sz="3800" kern="1200" dirty="0"/>
        </a:p>
      </dsp:txBody>
      <dsp:txXfrm>
        <a:off x="1121573" y="3672696"/>
        <a:ext cx="4771687" cy="1574013"/>
      </dsp:txXfrm>
    </dsp:sp>
    <dsp:sp modelId="{567E4EA7-6F8F-4B6D-906E-1B7786B03CAD}">
      <dsp:nvSpPr>
        <dsp:cNvPr id="0" name=""/>
        <dsp:cNvSpPr/>
      </dsp:nvSpPr>
      <dsp:spPr>
        <a:xfrm>
          <a:off x="5332474" y="1193626"/>
          <a:ext cx="1023108" cy="1023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32474" y="1193626"/>
        <a:ext cx="1023108" cy="1023108"/>
      </dsp:txXfrm>
    </dsp:sp>
    <dsp:sp modelId="{B29333C5-0041-43BA-9ED2-A2965E505D57}">
      <dsp:nvSpPr>
        <dsp:cNvPr id="0" name=""/>
        <dsp:cNvSpPr/>
      </dsp:nvSpPr>
      <dsp:spPr>
        <a:xfrm>
          <a:off x="5893260" y="3019481"/>
          <a:ext cx="1023108" cy="1023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93260" y="3019481"/>
        <a:ext cx="1023108" cy="1023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623B-5003-4546-897B-82D187DECD87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00E4-E891-4D0F-AE71-64F125D26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28604"/>
            <a:ext cx="86060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Кейс – технологии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уроках информатики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54" name="Picture 2" descr="https://explorable.com/images/case-study-research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3210">
            <a:off x="516818" y="3448708"/>
            <a:ext cx="4762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4797152"/>
            <a:ext cx="4427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Учитель математики и информатики</a:t>
            </a:r>
            <a:endParaRPr lang="ru-RU" sz="2000" dirty="0" smtClean="0"/>
          </a:p>
          <a:p>
            <a:r>
              <a:rPr lang="ru-RU" sz="2000" b="1" i="1" dirty="0" smtClean="0"/>
              <a:t>МОУ Большесельской СОШ</a:t>
            </a:r>
            <a:endParaRPr lang="ru-RU" sz="2000" dirty="0" smtClean="0"/>
          </a:p>
          <a:p>
            <a:r>
              <a:rPr lang="ru-RU" sz="2000" b="1" i="1" dirty="0" smtClean="0"/>
              <a:t>Тихомирова Наталья Алексеевна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Типы кейсов по структуре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Структурированный кейс (минимум информации)</a:t>
            </a:r>
          </a:p>
          <a:p>
            <a:r>
              <a:rPr lang="ru-RU" sz="3600" b="1" i="1" dirty="0" smtClean="0"/>
              <a:t>«Очерки» </a:t>
            </a:r>
          </a:p>
          <a:p>
            <a:r>
              <a:rPr lang="ru-RU" sz="3600" b="1" i="1" dirty="0" smtClean="0"/>
              <a:t>Большие неструктурированные кейсы</a:t>
            </a:r>
          </a:p>
          <a:p>
            <a:r>
              <a:rPr lang="ru-RU" sz="3600" b="1" i="1" dirty="0" smtClean="0"/>
              <a:t>Кейсы – «первооткрыватели»</a:t>
            </a:r>
          </a:p>
          <a:p>
            <a:pPr>
              <a:buNone/>
            </a:pP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Типы кейсов по объему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Полные</a:t>
            </a:r>
          </a:p>
          <a:p>
            <a:r>
              <a:rPr lang="ru-RU" sz="3600" b="1" i="1" dirty="0" smtClean="0"/>
              <a:t>Сжатые</a:t>
            </a:r>
          </a:p>
          <a:p>
            <a:r>
              <a:rPr lang="ru-RU" sz="3600" b="1" i="1" dirty="0" smtClean="0"/>
              <a:t>Мини - кейсы</a:t>
            </a:r>
          </a:p>
          <a:p>
            <a:pPr>
              <a:buNone/>
            </a:pPr>
            <a:endParaRPr lang="ru-RU" sz="3600" b="1" i="1" dirty="0"/>
          </a:p>
        </p:txBody>
      </p:sp>
      <p:pic>
        <p:nvPicPr>
          <p:cNvPr id="29698" name="Picture 2" descr="https://avatars.mds.yandex.net/get-marketpic/248830/market_D9A2Ws2Yh0AniLIwpZfBZw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37147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Структура урока с использованием кейс - технологии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747715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3"/>
            <a:ext cx="8072494" cy="4319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Технология работы с кейсом:</a:t>
            </a:r>
          </a:p>
          <a:p>
            <a:pPr lvl="1"/>
            <a:r>
              <a:rPr lang="ru-RU" sz="2800" i="1" dirty="0" smtClean="0"/>
              <a:t>Осознание и формулировка проблемы;</a:t>
            </a:r>
          </a:p>
          <a:p>
            <a:pPr lvl="1"/>
            <a:r>
              <a:rPr lang="ru-RU" sz="2800" i="1" dirty="0" smtClean="0"/>
              <a:t>Выработка различных способов действия в заданной ситуации;</a:t>
            </a:r>
          </a:p>
          <a:p>
            <a:pPr lvl="1"/>
            <a:r>
              <a:rPr lang="ru-RU" sz="2800" i="1" dirty="0" smtClean="0"/>
              <a:t>Выбор лучшего решения с опорой на анализ; </a:t>
            </a:r>
          </a:p>
          <a:p>
            <a:pPr lvl="1"/>
            <a:r>
              <a:rPr lang="ru-RU" sz="2800" i="1" dirty="0" smtClean="0"/>
              <a:t>Обсуждение проблемы с ориентацией на первичные цели и реальности их реализации.</a:t>
            </a:r>
            <a:endParaRPr lang="ru-RU" sz="2800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57290" y="0"/>
            <a:ext cx="6355582" cy="1574013"/>
            <a:chOff x="1121573" y="3672696"/>
            <a:chExt cx="6355582" cy="15740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21573" y="3672696"/>
              <a:ext cx="6355582" cy="157401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167674" y="3718797"/>
              <a:ext cx="4679485" cy="14818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800" kern="1200" dirty="0" smtClean="0"/>
                <a:t>Основной (аналитический) этап</a:t>
              </a:r>
              <a:endParaRPr lang="ru-RU" sz="38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Навыки, которые развивает кейс-технология: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Аналитические</a:t>
            </a:r>
          </a:p>
          <a:p>
            <a:r>
              <a:rPr lang="ru-RU" sz="3600" b="1" i="1" dirty="0" smtClean="0"/>
              <a:t>Практические</a:t>
            </a:r>
          </a:p>
          <a:p>
            <a:r>
              <a:rPr lang="ru-RU" sz="3600" b="1" i="1" dirty="0" smtClean="0"/>
              <a:t>Творческие</a:t>
            </a:r>
          </a:p>
          <a:p>
            <a:r>
              <a:rPr lang="ru-RU" sz="3600" b="1" i="1" dirty="0" smtClean="0"/>
              <a:t>Коммуникативные</a:t>
            </a:r>
          </a:p>
          <a:p>
            <a:r>
              <a:rPr lang="ru-RU" sz="3600" b="1" i="1" dirty="0" smtClean="0"/>
              <a:t>Социальные</a:t>
            </a:r>
          </a:p>
          <a:p>
            <a:pPr>
              <a:buNone/>
            </a:pPr>
            <a:endParaRPr lang="ru-RU" sz="3600" b="1" i="1" dirty="0"/>
          </a:p>
        </p:txBody>
      </p:sp>
      <p:pic>
        <p:nvPicPr>
          <p:cNvPr id="26626" name="Picture 2" descr="http://www.torneosrosario.com/wp-content/uploads/2013/10/gestion-modelos-procesos-negoc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8"/>
            <a:ext cx="4075108" cy="416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описание конкретной реальной ситуации, которое разработано по определенному формату и предназначено для обучения обучающихся анализу.</a:t>
            </a:r>
          </a:p>
          <a:p>
            <a:pPr>
              <a:buNone/>
            </a:pPr>
            <a:endParaRPr lang="ru-RU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Другие названия: </a:t>
            </a:r>
            <a:r>
              <a:rPr lang="ru-RU" sz="3200" dirty="0" err="1" smtClean="0">
                <a:latin typeface="Comic Sans MS" pitchFamily="66" charset="0"/>
              </a:rPr>
              <a:t>кейс-стади</a:t>
            </a:r>
            <a:r>
              <a:rPr lang="ru-RU" sz="3200" dirty="0" smtClean="0">
                <a:latin typeface="Comic Sans MS" pitchFamily="66" charset="0"/>
              </a:rPr>
              <a:t>, </a:t>
            </a:r>
            <a:r>
              <a:rPr lang="en-US" sz="3200" dirty="0" smtClean="0">
                <a:latin typeface="Comic Sans MS" pitchFamily="66" charset="0"/>
              </a:rPr>
              <a:t>case-study</a:t>
            </a:r>
            <a:r>
              <a:rPr lang="ru-RU" sz="3200" dirty="0" smtClean="0">
                <a:latin typeface="Comic Sans MS" pitchFamily="66" charset="0"/>
              </a:rPr>
              <a:t>, метод ситуационного анализа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 технологиям кейса относятся: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Метод ситуационного анализа</a:t>
            </a:r>
          </a:p>
          <a:p>
            <a:r>
              <a:rPr lang="ru-RU" sz="4400" b="1" i="1" dirty="0" smtClean="0">
                <a:solidFill>
                  <a:srgbClr val="7030A0"/>
                </a:solidFill>
              </a:rPr>
              <a:t>Метод инцидента</a:t>
            </a:r>
          </a:p>
          <a:p>
            <a:r>
              <a:rPr lang="ru-RU" sz="4400" b="1" i="1" dirty="0" smtClean="0"/>
              <a:t>Метод разбора деловой корреспонденции</a:t>
            </a:r>
          </a:p>
          <a:p>
            <a:r>
              <a:rPr lang="ru-RU" sz="4400" b="1" i="1" dirty="0" smtClean="0">
                <a:solidFill>
                  <a:srgbClr val="7030A0"/>
                </a:solidFill>
              </a:rPr>
              <a:t>Игровое проектирование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Метод дискуссии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Метод инцидента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Заключается в том, что учащийся сам должен отыскать нужную информацию для принятия решения по заданной проблеме.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35842" name="Picture 2" descr="https://5bucks.ru/wp-content/uploads/2017/10/kkk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286124"/>
            <a:ext cx="317499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Метод разбора деловой корреспонденции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Предполагает получение кейса с детальным описанием ситуации: пакет документов, которые помогают найти выход из сложной ситуации и вопросы, которые позволяют найти решение.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s://st.depositphotos.com/1252160/1902/i/950/depositphotos_19027867-stock-photo-busy-businessman-at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214842" cy="28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Игровое проектирование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Цель метода – процесс создания или совершенствования объектов. (разработка проектов)</a:t>
            </a:r>
            <a:endParaRPr lang="ru-RU" sz="3600" b="1" i="1" dirty="0"/>
          </a:p>
        </p:txBody>
      </p:sp>
      <p:pic>
        <p:nvPicPr>
          <p:cNvPr id="33794" name="Picture 2" descr="http://gp.by/upload/iblock/bb3/bb3ab49162b00190cf6b1e23816cf4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71810"/>
            <a:ext cx="4533319" cy="301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Дискуссия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Обмен мнениями по какому – либо вопросу в соответствии с определенными правилами процедуры.</a:t>
            </a:r>
            <a:endParaRPr lang="ru-RU" sz="3600" b="1" i="1" dirty="0"/>
          </a:p>
        </p:txBody>
      </p:sp>
      <p:pic>
        <p:nvPicPr>
          <p:cNvPr id="38914" name="Picture 2" descr="http://belous-vp.3dn.ru/shutterstock_110485376-discu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071810"/>
            <a:ext cx="4310029" cy="323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Метод ситуационного анализа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Цель метода – совместными усилиями группы учащихся проанализировать возникшую ситуацию, разработать практическое решение, выбрать лучшее из них.</a:t>
            </a:r>
            <a:endParaRPr lang="ru-RU" sz="3600" b="1" i="1" dirty="0"/>
          </a:p>
        </p:txBody>
      </p:sp>
      <p:pic>
        <p:nvPicPr>
          <p:cNvPr id="39938" name="Picture 2" descr="https://estalsad38.edumsko.ru/uploads/3000/2225/section/225511/tr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87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3377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Типы кейсов по содержанию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729"/>
            <a:ext cx="9143999" cy="471123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Тренировочные</a:t>
            </a:r>
          </a:p>
          <a:p>
            <a:r>
              <a:rPr lang="ru-RU" sz="3600" b="1" i="1" dirty="0" smtClean="0"/>
              <a:t>Учебные</a:t>
            </a:r>
          </a:p>
          <a:p>
            <a:r>
              <a:rPr lang="ru-RU" sz="3600" b="1" i="1" dirty="0" smtClean="0"/>
              <a:t>Аналитические</a:t>
            </a:r>
          </a:p>
          <a:p>
            <a:r>
              <a:rPr lang="ru-RU" sz="3600" b="1" i="1" dirty="0" smtClean="0"/>
              <a:t>Исследовательские</a:t>
            </a:r>
          </a:p>
          <a:p>
            <a:r>
              <a:rPr lang="ru-RU" sz="3600" b="1" i="1" dirty="0" smtClean="0"/>
              <a:t>Систематизирующие </a:t>
            </a:r>
          </a:p>
          <a:p>
            <a:r>
              <a:rPr lang="ru-RU" sz="3600" b="1" i="1" dirty="0" smtClean="0"/>
              <a:t>Прогностические</a:t>
            </a:r>
          </a:p>
          <a:p>
            <a:pPr>
              <a:buNone/>
            </a:pPr>
            <a:endParaRPr lang="ru-RU" sz="3600" b="1" i="1" dirty="0"/>
          </a:p>
        </p:txBody>
      </p:sp>
      <p:pic>
        <p:nvPicPr>
          <p:cNvPr id="31754" name="Picture 10" descr="http://www.aphorism.ru/picture/20161218081308-49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1"/>
            <a:ext cx="3546183" cy="40297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– 2019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132</TotalTime>
  <Words>328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Тема3</vt:lpstr>
      <vt:lpstr>Слайд 1</vt:lpstr>
      <vt:lpstr>Слайд 2</vt:lpstr>
      <vt:lpstr>К технологиям кейса относятся:</vt:lpstr>
      <vt:lpstr>Метод инцидента</vt:lpstr>
      <vt:lpstr>Метод разбора деловой корреспонденции</vt:lpstr>
      <vt:lpstr>Игровое проектирование</vt:lpstr>
      <vt:lpstr>Дискуссия</vt:lpstr>
      <vt:lpstr>Метод ситуационного анализа</vt:lpstr>
      <vt:lpstr>Типы кейсов по содержанию</vt:lpstr>
      <vt:lpstr>Типы кейсов по структуре</vt:lpstr>
      <vt:lpstr>Типы кейсов по объему</vt:lpstr>
      <vt:lpstr>Структура урока с использованием кейс - технологии</vt:lpstr>
      <vt:lpstr>Слайд 13</vt:lpstr>
      <vt:lpstr>Навыки, которые развивает кейс-технология: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12</cp:revision>
  <dcterms:created xsi:type="dcterms:W3CDTF">2018-12-10T19:13:08Z</dcterms:created>
  <dcterms:modified xsi:type="dcterms:W3CDTF">2019-01-09T10:28:18Z</dcterms:modified>
</cp:coreProperties>
</file>