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16DF7C-728C-4999-BC08-111D43CAAB9E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66A1A3-1ECC-4514-BEA4-E2E7A98ED56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ge.yandex.ru/secur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Безопасный Интернет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4657" y="5143168"/>
            <a:ext cx="7879785" cy="1752600"/>
          </a:xfrm>
        </p:spPr>
        <p:txBody>
          <a:bodyPr/>
          <a:lstStyle/>
          <a:p>
            <a:pPr algn="r"/>
            <a:r>
              <a:rPr lang="ru-RU" dirty="0" smtClean="0"/>
              <a:t>Учитель информатики МОУ </a:t>
            </a:r>
            <a:r>
              <a:rPr lang="ru-RU" dirty="0" err="1" smtClean="0"/>
              <a:t>Большесельской</a:t>
            </a:r>
            <a:r>
              <a:rPr lang="ru-RU" dirty="0" smtClean="0"/>
              <a:t> СОШ </a:t>
            </a:r>
            <a:r>
              <a:rPr lang="ru-RU" dirty="0" err="1" smtClean="0"/>
              <a:t>Жулина</a:t>
            </a:r>
            <a:r>
              <a:rPr lang="ru-RU" dirty="0" smtClean="0"/>
              <a:t> Е.А.</a:t>
            </a:r>
            <a:endParaRPr lang="ru-RU" dirty="0"/>
          </a:p>
        </p:txBody>
      </p:sp>
      <p:pic>
        <p:nvPicPr>
          <p:cNvPr id="1026" name="Picture 2" descr="C:\Users\user\Downloads\internet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59176"/>
            <a:ext cx="4639667" cy="30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2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Оплата покупок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- 20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Какие данные кошелька нельзя никому сообщать?</a:t>
            </a:r>
          </a:p>
          <a:p>
            <a:pPr lvl="1" fontAlgn="t"/>
            <a:r>
              <a:rPr lang="ru-RU" i="1" dirty="0"/>
              <a:t>Номер </a:t>
            </a:r>
            <a:r>
              <a:rPr lang="ru-RU" i="1" dirty="0" smtClean="0"/>
              <a:t>кошелька</a:t>
            </a:r>
          </a:p>
          <a:p>
            <a:pPr lvl="1" fontAlgn="t"/>
            <a:r>
              <a:rPr lang="ru-RU" i="1" dirty="0" smtClean="0"/>
              <a:t>Номер </a:t>
            </a:r>
            <a:r>
              <a:rPr lang="ru-RU" i="1" dirty="0"/>
              <a:t>привязанного к нему </a:t>
            </a:r>
            <a:r>
              <a:rPr lang="ru-RU" i="1" dirty="0" smtClean="0"/>
              <a:t>телефона</a:t>
            </a:r>
          </a:p>
          <a:p>
            <a:pPr lvl="1" fontAlgn="t"/>
            <a:r>
              <a:rPr lang="ru-RU" i="1" dirty="0" smtClean="0"/>
              <a:t>Пароли</a:t>
            </a:r>
            <a:r>
              <a:rPr lang="ru-RU" i="1" dirty="0"/>
              <a:t> — для доступа к кошельку и платёжный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3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Оплата покупок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- 30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 произойдет, если мошенник узнает ваш платежный пароль?</a:t>
            </a:r>
          </a:p>
          <a:p>
            <a:pPr lvl="1" fontAlgn="t"/>
            <a:r>
              <a:rPr lang="ru-RU" dirty="0"/>
              <a:t>Он сможет повторить ваш последний </a:t>
            </a:r>
            <a:r>
              <a:rPr lang="ru-RU" dirty="0" smtClean="0"/>
              <a:t>платеж</a:t>
            </a:r>
          </a:p>
          <a:p>
            <a:pPr lvl="1" fontAlgn="t"/>
            <a:r>
              <a:rPr lang="ru-RU" dirty="0" smtClean="0"/>
              <a:t>Он </a:t>
            </a:r>
            <a:r>
              <a:rPr lang="ru-RU" dirty="0"/>
              <a:t>сможет совершить любой платеж из вашего </a:t>
            </a:r>
            <a:r>
              <a:rPr lang="ru-RU" dirty="0" smtClean="0"/>
              <a:t>кошелька</a:t>
            </a:r>
          </a:p>
          <a:p>
            <a:pPr lvl="1" fontAlgn="t"/>
            <a:r>
              <a:rPr lang="ru-RU" dirty="0" smtClean="0"/>
              <a:t>Он </a:t>
            </a:r>
            <a:r>
              <a:rPr lang="ru-RU" dirty="0"/>
              <a:t>сможет сделать с вашим кошельком всё что угодно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Решение проблем с </a:t>
            </a:r>
            <a:r>
              <a:rPr lang="ru-RU" b="1" dirty="0" smtClean="0">
                <a:solidFill>
                  <a:srgbClr val="C00000"/>
                </a:solidFill>
              </a:rPr>
              <a:t>платежами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-10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 делать, если вы потеряли карту?</a:t>
            </a:r>
          </a:p>
          <a:p>
            <a:pPr lvl="1" fontAlgn="t"/>
            <a:r>
              <a:rPr lang="ru-RU" dirty="0"/>
              <a:t>Позвонить в банк и заблокировать </a:t>
            </a:r>
            <a:r>
              <a:rPr lang="ru-RU" dirty="0" smtClean="0"/>
              <a:t>карту</a:t>
            </a:r>
          </a:p>
          <a:p>
            <a:pPr lvl="1" fontAlgn="t"/>
            <a:r>
              <a:rPr lang="ru-RU" dirty="0" smtClean="0"/>
              <a:t>Отправить </a:t>
            </a:r>
            <a:r>
              <a:rPr lang="ru-RU" dirty="0"/>
              <a:t>в банк электронное письмо с просьбой заблокировать </a:t>
            </a:r>
            <a:r>
              <a:rPr lang="ru-RU" dirty="0" smtClean="0"/>
              <a:t>карту</a:t>
            </a:r>
          </a:p>
          <a:p>
            <a:pPr lvl="1" fontAlgn="t"/>
            <a:r>
              <a:rPr lang="ru-RU" dirty="0" smtClean="0"/>
              <a:t>Написать </a:t>
            </a:r>
            <a:r>
              <a:rPr lang="ru-RU" dirty="0"/>
              <a:t>заявление о блокировке и </a:t>
            </a:r>
            <a:r>
              <a:rPr lang="ru-RU" dirty="0" err="1"/>
              <a:t>перевыпуске</a:t>
            </a:r>
            <a:r>
              <a:rPr lang="ru-RU" dirty="0"/>
              <a:t> карты, отвезти его в банк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98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проблем с платежами -20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 делать, если с карты списали деньги за операцию, которую вы не совершали?</a:t>
            </a:r>
          </a:p>
          <a:p>
            <a:pPr lvl="1" fontAlgn="t"/>
            <a:r>
              <a:rPr lang="ru-RU" dirty="0"/>
              <a:t>Позвонить в банк и прояснить </a:t>
            </a:r>
            <a:r>
              <a:rPr lang="ru-RU" dirty="0" smtClean="0"/>
              <a:t>ситуацию</a:t>
            </a:r>
          </a:p>
          <a:p>
            <a:pPr lvl="1" fontAlgn="t"/>
            <a:r>
              <a:rPr lang="ru-RU" dirty="0" smtClean="0"/>
              <a:t>Подать </a:t>
            </a:r>
            <a:r>
              <a:rPr lang="ru-RU" dirty="0"/>
              <a:t>в банк заявление о возврате </a:t>
            </a:r>
            <a:r>
              <a:rPr lang="ru-RU" dirty="0" smtClean="0"/>
              <a:t>средств</a:t>
            </a:r>
          </a:p>
          <a:p>
            <a:pPr lvl="1" fontAlgn="t"/>
            <a:r>
              <a:rPr lang="ru-RU" dirty="0" smtClean="0"/>
              <a:t>Ничего </a:t>
            </a:r>
            <a:r>
              <a:rPr lang="ru-RU" dirty="0"/>
              <a:t>не предпринимать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проблем с платежами -30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Что делать, если вы забыли пароль от кошелька в </a:t>
            </a:r>
            <a:r>
              <a:rPr lang="ru-RU" b="1" dirty="0" err="1"/>
              <a:t>Яндекс.Деньгах</a:t>
            </a:r>
            <a:r>
              <a:rPr lang="ru-RU" b="1" dirty="0"/>
              <a:t>?</a:t>
            </a:r>
          </a:p>
          <a:p>
            <a:pPr lvl="1" fontAlgn="t"/>
            <a:r>
              <a:rPr lang="ru-RU" dirty="0"/>
              <a:t>Нажать на ссылку «Восстановить пароль»: на привязанный к кошельку мобильный номер придет смс с новым </a:t>
            </a:r>
            <a:r>
              <a:rPr lang="ru-RU" dirty="0" smtClean="0"/>
              <a:t>паролем</a:t>
            </a:r>
          </a:p>
          <a:p>
            <a:pPr lvl="1" fontAlgn="t"/>
            <a:r>
              <a:rPr lang="ru-RU" dirty="0" smtClean="0"/>
              <a:t>Написать </a:t>
            </a:r>
            <a:r>
              <a:rPr lang="ru-RU" dirty="0"/>
              <a:t>заявление о восстановлении пароля и отвезти его в офис </a:t>
            </a:r>
            <a:r>
              <a:rPr lang="ru-RU" dirty="0" err="1" smtClean="0"/>
              <a:t>Яндекс.Денег</a:t>
            </a:r>
            <a:endParaRPr lang="ru-RU" dirty="0" smtClean="0"/>
          </a:p>
          <a:p>
            <a:pPr lvl="1" fontAlgn="t"/>
            <a:r>
              <a:rPr lang="ru-RU" dirty="0" smtClean="0"/>
              <a:t>Обратиться </a:t>
            </a:r>
            <a:r>
              <a:rPr lang="ru-RU" dirty="0"/>
              <a:t>в службу поддержки </a:t>
            </a:r>
            <a:r>
              <a:rPr lang="ru-RU" dirty="0" err="1"/>
              <a:t>Яндекс.Денег</a:t>
            </a:r>
            <a:r>
              <a:rPr lang="ru-RU" dirty="0"/>
              <a:t> с просьбой восстановить пароль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https://ege.yandex.ru/security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71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975771"/>
              </p:ext>
            </p:extLst>
          </p:nvPr>
        </p:nvGraphicFramePr>
        <p:xfrm>
          <a:off x="1435100" y="1447800"/>
          <a:ext cx="749935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Вирусы в Интернете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2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3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4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Платёжное мошенничество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5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6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7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Оплата покупок в интернете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8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9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0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проблем с платежами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1" action="ppaction://hlinksldjump"/>
                        </a:rPr>
                        <a:t>10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2" action="ppaction://hlinksldjump"/>
                        </a:rPr>
                        <a:t>20</a:t>
                      </a:r>
                      <a:endParaRPr lang="ru-RU" sz="3200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hlinkClick r:id="rId13" action="ppaction://hlinksldjump"/>
                        </a:rPr>
                        <a:t>30</a:t>
                      </a:r>
                      <a:endParaRPr lang="ru-RU" sz="3200" b="1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8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Вирусы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- 10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Ваши друзья говорят, что вы рассылаете им спам-сообщения. Что делать?</a:t>
            </a:r>
          </a:p>
          <a:p>
            <a:pPr lvl="1" fontAlgn="t"/>
            <a:r>
              <a:rPr lang="ru-RU" dirty="0"/>
              <a:t>Проверить компьютер с помощью антивирусной программы, сменить пароль к аккаунту в социальной сети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Ничего </a:t>
            </a:r>
            <a:r>
              <a:rPr lang="ru-RU" dirty="0"/>
              <a:t>не делать, такое бывает и потом само проходит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Наверняка </a:t>
            </a:r>
            <a:r>
              <a:rPr lang="ru-RU" dirty="0"/>
              <a:t>друзья просто шутят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Вирусы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- 20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При загрузке компьютера появляется сообщение: «Ваша операционная система заблокирована. Отправьте смс на номер ХХХХ и получите код для снятия блокировки». Как вы поступите?</a:t>
            </a:r>
          </a:p>
          <a:p>
            <a:pPr lvl="1" fontAlgn="t"/>
            <a:r>
              <a:rPr lang="ru-RU" dirty="0"/>
              <a:t>Перезагружу компьютер — возможно, само пройдет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Скачаю </a:t>
            </a:r>
            <a:r>
              <a:rPr lang="ru-RU" dirty="0"/>
              <a:t>на съемный носитель специальную антивирусную программу, а затем проверю и вылечу с её помощью компьютер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Отправлю </a:t>
            </a:r>
            <a:r>
              <a:rPr lang="ru-RU" dirty="0"/>
              <a:t>смс на указанный номер, получу код и сниму блокировку.</a:t>
            </a:r>
          </a:p>
          <a:p>
            <a:pPr lvl="1"/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8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Вирусы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- 30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Ваш друг по </a:t>
            </a:r>
            <a:r>
              <a:rPr lang="ru-RU" b="1" dirty="0" err="1"/>
              <a:t>ВКонтакте</a:t>
            </a:r>
            <a:r>
              <a:rPr lang="ru-RU" b="1" dirty="0"/>
              <a:t> прислал вам файл и сообщение: «Привет! В этом файле наши с тобой летние фотки. Смотри!». Но лето вы провели в разных местах. Как вы поступите?</a:t>
            </a:r>
          </a:p>
          <a:p>
            <a:pPr lvl="1" fontAlgn="t"/>
            <a:r>
              <a:rPr lang="ru-RU" dirty="0"/>
              <a:t>Открою файл и посмотрю фотографии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Прежде </a:t>
            </a:r>
            <a:r>
              <a:rPr lang="ru-RU" dirty="0"/>
              <a:t>чем открыть файл, зайду во </a:t>
            </a:r>
            <a:r>
              <a:rPr lang="ru-RU" dirty="0" err="1"/>
              <a:t>ВКонтакте</a:t>
            </a:r>
            <a:r>
              <a:rPr lang="ru-RU" dirty="0"/>
              <a:t> и спрошу у друга, что это за фотки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Попробую </a:t>
            </a:r>
            <a:r>
              <a:rPr lang="ru-RU" dirty="0"/>
              <a:t>выяснить у друга, не взломан ли его аккаунт. Например, позвоню ему или задам вопрос, ответ на который знает только он.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8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Платёжное </a:t>
            </a:r>
            <a:r>
              <a:rPr lang="ru-RU" b="1" dirty="0" smtClean="0">
                <a:solidFill>
                  <a:srgbClr val="C00000"/>
                </a:solidFill>
              </a:rPr>
              <a:t>мошенничество - 10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Вы хотите купить </a:t>
            </a:r>
            <a:r>
              <a:rPr lang="ru-RU" b="1" dirty="0" err="1"/>
              <a:t>iPhone</a:t>
            </a:r>
            <a:r>
              <a:rPr lang="ru-RU" b="1" dirty="0"/>
              <a:t> 6 </a:t>
            </a:r>
            <a:r>
              <a:rPr lang="ru-RU" b="1" dirty="0" err="1"/>
              <a:t>Plus</a:t>
            </a:r>
            <a:r>
              <a:rPr lang="ru-RU" b="1" dirty="0"/>
              <a:t> в интернет-магазине. Как определить, что этому магазину можно доверять?</a:t>
            </a:r>
          </a:p>
          <a:p>
            <a:pPr lvl="1" fontAlgn="t"/>
            <a:r>
              <a:rPr lang="ru-RU" dirty="0"/>
              <a:t>Поискать отзывы о магазине на других ресурсах (например, на </a:t>
            </a:r>
            <a:r>
              <a:rPr lang="ru-RU" dirty="0" err="1"/>
              <a:t>Яндекс.Маркете</a:t>
            </a:r>
            <a:r>
              <a:rPr lang="ru-RU" dirty="0" smtClean="0"/>
              <a:t>).</a:t>
            </a:r>
          </a:p>
          <a:p>
            <a:pPr lvl="1" fontAlgn="t"/>
            <a:r>
              <a:rPr lang="ru-RU" dirty="0" smtClean="0"/>
              <a:t>Почитать </a:t>
            </a:r>
            <a:r>
              <a:rPr lang="ru-RU" dirty="0"/>
              <a:t>отзывы на сайте самого магазина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Проверить</a:t>
            </a:r>
            <a:r>
              <a:rPr lang="ru-RU" dirty="0"/>
              <a:t>, предлагает ли магазин гарантию на смартфон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Посоветовать </a:t>
            </a:r>
            <a:r>
              <a:rPr lang="ru-RU" dirty="0"/>
              <a:t>магазин другу, который тоже собирается купить </a:t>
            </a:r>
            <a:r>
              <a:rPr lang="ru-RU" dirty="0" err="1"/>
              <a:t>iPhone</a:t>
            </a:r>
            <a:r>
              <a:rPr lang="ru-RU" dirty="0"/>
              <a:t>, и проверить на нём надежность сайта.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6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Платёжное мошенничество - 20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Банк прислал вам смс-уведомление, что с вашей карты были сняты деньги. При этом вы сами ничего не снимали. Ваши действия?</a:t>
            </a:r>
          </a:p>
          <a:p>
            <a:pPr lvl="1" fontAlgn="t"/>
            <a:r>
              <a:rPr lang="ru-RU" dirty="0"/>
              <a:t>Напишу письмо в банк с подробным описанием проблемы и скриншотом смс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Отложу </a:t>
            </a:r>
            <a:r>
              <a:rPr lang="ru-RU" dirty="0"/>
              <a:t>этот вопрос на потом, так как сейчас нет времени им заниматься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Немедленно </a:t>
            </a:r>
            <a:r>
              <a:rPr lang="ru-RU" dirty="0"/>
              <a:t>позвоню в банк и заблокирую карту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Ничего </a:t>
            </a:r>
            <a:r>
              <a:rPr lang="ru-RU" dirty="0"/>
              <a:t>не буду делать. Скорее всего, это ошибка. Банк сам разберется и вернет деньги.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Платёжное мошенничество - 30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Что нельзя сообщать другим о своей банковской карте?</a:t>
            </a:r>
          </a:p>
          <a:p>
            <a:pPr lvl="1" fontAlgn="t"/>
            <a:r>
              <a:rPr lang="ru-RU" dirty="0"/>
              <a:t>Имя владельца карты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Название </a:t>
            </a:r>
            <a:r>
              <a:rPr lang="ru-RU" dirty="0"/>
              <a:t>банка, выпустившего карту</a:t>
            </a:r>
            <a:r>
              <a:rPr lang="ru-RU" dirty="0" smtClean="0"/>
              <a:t>.</a:t>
            </a:r>
          </a:p>
          <a:p>
            <a:pPr lvl="1" fontAlgn="t"/>
            <a:r>
              <a:rPr lang="ru-RU" dirty="0" smtClean="0"/>
              <a:t>Три </a:t>
            </a:r>
            <a:r>
              <a:rPr lang="ru-RU" dirty="0"/>
              <a:t>цифры на обратной стороне карты (CVC-код</a:t>
            </a:r>
            <a:r>
              <a:rPr lang="ru-RU" dirty="0" smtClean="0"/>
              <a:t>).</a:t>
            </a:r>
          </a:p>
          <a:p>
            <a:pPr lvl="1" fontAlgn="t"/>
            <a:r>
              <a:rPr lang="ru-RU" dirty="0" smtClean="0"/>
              <a:t>Последние </a:t>
            </a:r>
            <a:r>
              <a:rPr lang="ru-RU" dirty="0"/>
              <a:t>четыре цифры номера карты.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Оплата покупок в </a:t>
            </a:r>
            <a:r>
              <a:rPr lang="ru-RU" b="1" dirty="0" smtClean="0">
                <a:solidFill>
                  <a:srgbClr val="C00000"/>
                </a:solidFill>
              </a:rPr>
              <a:t>Интернете </a:t>
            </a:r>
            <a:r>
              <a:rPr lang="ru-RU" b="1" dirty="0" smtClean="0">
                <a:solidFill>
                  <a:srgbClr val="C00000"/>
                </a:solidFill>
              </a:rPr>
              <a:t>- 10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Какие данные нужны мошеннику, чтобы снять деньги с вашей карты?</a:t>
            </a:r>
          </a:p>
          <a:p>
            <a:pPr lvl="1" fontAlgn="t"/>
            <a:r>
              <a:rPr lang="ru-RU" i="1" dirty="0"/>
              <a:t>Имя владельца и номер </a:t>
            </a:r>
            <a:r>
              <a:rPr lang="ru-RU" i="1" dirty="0" smtClean="0"/>
              <a:t>карты</a:t>
            </a:r>
          </a:p>
          <a:p>
            <a:pPr lvl="1" fontAlgn="t"/>
            <a:r>
              <a:rPr lang="ru-RU" i="1" dirty="0" smtClean="0"/>
              <a:t>Номер </a:t>
            </a:r>
            <a:r>
              <a:rPr lang="ru-RU" i="1" dirty="0"/>
              <a:t>карты и CVV2, название банка, выпустившего </a:t>
            </a:r>
            <a:r>
              <a:rPr lang="ru-RU" i="1" dirty="0" smtClean="0"/>
              <a:t>карту</a:t>
            </a:r>
          </a:p>
          <a:p>
            <a:pPr lvl="1" fontAlgn="t"/>
            <a:r>
              <a:rPr lang="ru-RU" i="1" dirty="0" smtClean="0"/>
              <a:t>Номер</a:t>
            </a:r>
            <a:r>
              <a:rPr lang="ru-RU" i="1" dirty="0"/>
              <a:t>, срок действия и CVV2 карты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812360" y="5661248"/>
            <a:ext cx="57606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636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Безопасный Интернет</vt:lpstr>
      <vt:lpstr>Презентация PowerPoint</vt:lpstr>
      <vt:lpstr>Вирусы в Интернете - 10</vt:lpstr>
      <vt:lpstr>Вирусы в Интернете - 20</vt:lpstr>
      <vt:lpstr>Вирусы в Интернете - 30</vt:lpstr>
      <vt:lpstr>Платёжное мошенничество - 10</vt:lpstr>
      <vt:lpstr>Платёжное мошенничество - 20</vt:lpstr>
      <vt:lpstr>Платёжное мошенничество - 30</vt:lpstr>
      <vt:lpstr>Оплата покупок в Интернете - 10</vt:lpstr>
      <vt:lpstr>Оплата покупок в Интернете - 20</vt:lpstr>
      <vt:lpstr>Оплата покупок в Интернете - 30</vt:lpstr>
      <vt:lpstr>Решение проблем с платежами -10</vt:lpstr>
      <vt:lpstr>Решение проблем с платежами -20</vt:lpstr>
      <vt:lpstr>Решение проблем с платежами -30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2017-02-21T12:52:11Z</dcterms:created>
  <dcterms:modified xsi:type="dcterms:W3CDTF">2017-02-22T07:05:57Z</dcterms:modified>
</cp:coreProperties>
</file>