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70" r:id="rId4"/>
    <p:sldId id="276" r:id="rId5"/>
    <p:sldId id="258" r:id="rId6"/>
    <p:sldId id="260" r:id="rId7"/>
    <p:sldId id="261" r:id="rId8"/>
    <p:sldId id="262" r:id="rId9"/>
    <p:sldId id="259" r:id="rId10"/>
    <p:sldId id="266" r:id="rId11"/>
    <p:sldId id="264" r:id="rId12"/>
    <p:sldId id="284" r:id="rId13"/>
    <p:sldId id="275" r:id="rId14"/>
    <p:sldId id="280" r:id="rId15"/>
    <p:sldId id="286" r:id="rId16"/>
    <p:sldId id="289" r:id="rId17"/>
    <p:sldId id="291" r:id="rId18"/>
    <p:sldId id="323" r:id="rId19"/>
    <p:sldId id="293" r:id="rId20"/>
    <p:sldId id="296" r:id="rId21"/>
    <p:sldId id="315" r:id="rId22"/>
    <p:sldId id="314" r:id="rId23"/>
    <p:sldId id="317" r:id="rId24"/>
    <p:sldId id="316" r:id="rId25"/>
    <p:sldId id="318" r:id="rId26"/>
    <p:sldId id="319" r:id="rId27"/>
    <p:sldId id="320" r:id="rId28"/>
    <p:sldId id="321" r:id="rId29"/>
    <p:sldId id="322" r:id="rId30"/>
    <p:sldId id="298" r:id="rId31"/>
    <p:sldId id="301" r:id="rId32"/>
    <p:sldId id="300" r:id="rId33"/>
    <p:sldId id="333" r:id="rId34"/>
    <p:sldId id="324" r:id="rId35"/>
    <p:sldId id="295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288" r:id="rId44"/>
    <p:sldId id="265" r:id="rId45"/>
    <p:sldId id="268" r:id="rId46"/>
    <p:sldId id="279" r:id="rId47"/>
    <p:sldId id="309" r:id="rId48"/>
    <p:sldId id="307" r:id="rId49"/>
    <p:sldId id="311" r:id="rId50"/>
    <p:sldId id="281" r:id="rId51"/>
    <p:sldId id="269" r:id="rId52"/>
    <p:sldId id="335" r:id="rId53"/>
    <p:sldId id="282" r:id="rId54"/>
    <p:sldId id="303" r:id="rId55"/>
    <p:sldId id="305" r:id="rId56"/>
    <p:sldId id="278" r:id="rId5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DF9AA-B701-4EB6-9381-227A87F55FCD}" type="datetimeFigureOut">
              <a:rPr lang="ru-RU" smtClean="0"/>
              <a:t>02.11.2017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5434F-F445-43D1-A04A-73D54C108C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631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CF11D1-CF17-4D1E-805E-A1E6413C5F27}" type="slidenum">
              <a:rPr lang="ru-RU">
                <a:latin typeface="Arial" pitchFamily="34" charset="0"/>
              </a:rPr>
              <a:pPr/>
              <a:t>12</a:t>
            </a:fld>
            <a:endParaRPr lang="ru-RU">
              <a:latin typeface="Arial" pitchFamily="34" charset="0"/>
            </a:endParaRPr>
          </a:p>
        </p:txBody>
      </p:sp>
      <p:sp>
        <p:nvSpPr>
          <p:cNvPr id="3277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277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  <p:sp>
        <p:nvSpPr>
          <p:cNvPr id="32773" name="Slide Number Placeholder 3"/>
          <p:cNvSpPr txBox="1">
            <a:spLocks noGrp="1"/>
          </p:cNvSpPr>
          <p:nvPr/>
        </p:nvSpPr>
        <p:spPr bwMode="auto">
          <a:xfrm>
            <a:off x="3884613" y="868680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523006-136A-4BC8-B30F-E78082FA4BB1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smtClean="0">
                <a:latin typeface="Arial" pitchFamily="34" charset="0"/>
              </a:rPr>
              <a:t>                               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6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91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31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004A70BA-6F81-4C89-A186-D435861638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8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84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03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4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84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70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1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16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12DE8-CBE0-43BD-AEC6-6D83F8633FED}" type="datetimeFigureOut">
              <a:rPr lang="ru-RU" smtClean="0"/>
              <a:pPr/>
              <a:t>02.11.2017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9C1A6-9B1B-4A4C-8B01-D4FC79D949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2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30425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mtClean="0">
                <a:solidFill>
                  <a:srgbClr val="002060"/>
                </a:solidFill>
              </a:rPr>
              <a:t>«</a:t>
            </a:r>
            <a:r>
              <a:rPr lang="ru-RU" dirty="0" smtClean="0">
                <a:solidFill>
                  <a:srgbClr val="002060"/>
                </a:solidFill>
              </a:rPr>
              <a:t>Современные </a:t>
            </a:r>
            <a:r>
              <a:rPr lang="ru-RU" dirty="0" smtClean="0">
                <a:solidFill>
                  <a:srgbClr val="002060"/>
                </a:solidFill>
              </a:rPr>
              <a:t>подходы к оцениванию образовательных результатов»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230425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Автор: </a:t>
            </a:r>
            <a:r>
              <a:rPr lang="ru-RU" sz="2400" dirty="0" err="1" smtClean="0">
                <a:solidFill>
                  <a:schemeClr val="tx1"/>
                </a:solidFill>
              </a:rPr>
              <a:t>Шагвалеева</a:t>
            </a:r>
            <a:r>
              <a:rPr lang="ru-RU" sz="2400" dirty="0" smtClean="0">
                <a:solidFill>
                  <a:schemeClr val="tx1"/>
                </a:solidFill>
              </a:rPr>
              <a:t> Г.А.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МОУ </a:t>
            </a:r>
            <a:r>
              <a:rPr lang="ru-RU" sz="2400" dirty="0" err="1" smtClean="0">
                <a:solidFill>
                  <a:schemeClr val="tx1"/>
                </a:solidFill>
              </a:rPr>
              <a:t>Большесельская</a:t>
            </a:r>
            <a:r>
              <a:rPr lang="ru-RU" sz="2400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2016 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Учитель\Desktop\К ЗАЧЁТУ 14...2\ккартинка 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3744416" cy="1584176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3799856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357322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Основная образовательная программа начального общего образования МОУ </a:t>
            </a:r>
            <a:r>
              <a:rPr lang="ru-RU" sz="2800" dirty="0" err="1" smtClean="0"/>
              <a:t>Большесельской</a:t>
            </a:r>
            <a:r>
              <a:rPr lang="ru-RU" sz="2800" dirty="0" smtClean="0"/>
              <a:t> СОШ 2015 г.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571612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2.   Положение о промежуточной аттестации, осуществлении текущего контроля успеваемости, переводе обучающихся в МОУ БСОШ в соответствии законом от 29.12..2012 г. № 273-ФЗ « Об образовании в Российской Федерации» ст.58 Приказ Министерства образования и науки РФ от 30 августа 2013 г. №1015 </a:t>
            </a:r>
            <a:br>
              <a:rPr lang="ru-RU" sz="2800" dirty="0" smtClean="0"/>
            </a:br>
            <a:r>
              <a:rPr lang="ru-RU" sz="2800" dirty="0" smtClean="0"/>
              <a:t>Настоящее положение является локальным актом ОО, принято педагогическим советом (протокол №20 от 15.03.2016) и утверждено директором школы </a:t>
            </a:r>
            <a:r>
              <a:rPr lang="ru-RU" sz="2800" dirty="0" err="1" smtClean="0"/>
              <a:t>Дьячковой</a:t>
            </a:r>
            <a:r>
              <a:rPr lang="ru-RU" sz="2800" dirty="0" smtClean="0"/>
              <a:t> Е.Ю.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7602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21500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Содержание, формы и порядок проведения текущего контроля успеваемости обучающихся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2.5. Текущий контроль успеваемости обучающихся 1 класса в течение учебного года осуществляется качественно , без фиксации достижений в классном журнале на основе </a:t>
            </a:r>
            <a:r>
              <a:rPr lang="ru-RU" dirty="0" err="1" smtClean="0"/>
              <a:t>безотметочной</a:t>
            </a:r>
            <a:r>
              <a:rPr lang="ru-RU" dirty="0" smtClean="0"/>
              <a:t> системы обучения. Успеваемость 2-11 классов подлежит текущему контролю в виде отметок по 5-балльной системе, кроме курсов (п.2.10)</a:t>
            </a:r>
          </a:p>
          <a:p>
            <a:r>
              <a:rPr lang="ru-RU" dirty="0" smtClean="0"/>
              <a:t>2.8. </a:t>
            </a:r>
            <a:r>
              <a:rPr lang="ru-RU" dirty="0" err="1" smtClean="0"/>
              <a:t>Внутришкольный</a:t>
            </a:r>
            <a:r>
              <a:rPr lang="ru-RU" dirty="0" smtClean="0"/>
              <a:t> мониторинг (админ. к/р) проводятся 1 раз в четверть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76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омер слайда 3"/>
          <p:cNvSpPr txBox="1">
            <a:spLocks noGrp="1"/>
          </p:cNvSpPr>
          <p:nvPr/>
        </p:nvSpPr>
        <p:spPr>
          <a:xfrm>
            <a:off x="8229600" y="6477000"/>
            <a:ext cx="762000" cy="244475"/>
          </a:xfrm>
          <a:prstGeom prst="rect">
            <a:avLst/>
          </a:prstGeom>
          <a:noFill/>
        </p:spPr>
        <p:txBody>
          <a:bodyPr/>
          <a:lstStyle/>
          <a:p>
            <a:pPr algn="r">
              <a:defRPr/>
            </a:pPr>
            <a:fld id="{27D2B4A0-6A5C-4233-82D7-962940EDD0D3}" type="slidenum">
              <a:rPr lang="ru-RU" sz="1200">
                <a:solidFill>
                  <a:schemeClr val="accent1">
                    <a:shade val="75000"/>
                  </a:schemeClr>
                </a:solidFill>
                <a:latin typeface="Bookman Old Style" pitchFamily="18" charset="0"/>
              </a:rPr>
              <a:pPr algn="r">
                <a:defRPr/>
              </a:pPr>
              <a:t>12</a:t>
            </a:fld>
            <a:endParaRPr lang="ru-RU" sz="1200">
              <a:solidFill>
                <a:schemeClr val="accent1">
                  <a:shade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Rectangle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algn="ctr" eaLnBrk="1" hangingPunct="1"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179388" y="1341438"/>
            <a:ext cx="2663825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ЛИЧНОСТНЫЕ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3205163" y="1219200"/>
            <a:ext cx="2519362" cy="8064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МЕТАПРЕДМЕТНЫЕ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194425" y="1341438"/>
            <a:ext cx="2698750" cy="684212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ПРЕДМЕТНЫЕ</a:t>
            </a:r>
          </a:p>
        </p:txBody>
      </p:sp>
      <p:sp>
        <p:nvSpPr>
          <p:cNvPr id="6151" name="AutoShape 8"/>
          <p:cNvSpPr>
            <a:spLocks noChangeArrowheads="1"/>
          </p:cNvSpPr>
          <p:nvPr/>
        </p:nvSpPr>
        <p:spPr bwMode="auto">
          <a:xfrm>
            <a:off x="179388" y="2276475"/>
            <a:ext cx="2663825" cy="10810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Самоопределение:</a:t>
            </a:r>
          </a:p>
          <a:p>
            <a:pPr algn="ctr" eaLnBrk="0" hangingPunct="0"/>
            <a:r>
              <a:rPr lang="ru-RU" sz="1200" b="1"/>
              <a:t>внутренняя позиция школьника;</a:t>
            </a:r>
          </a:p>
          <a:p>
            <a:pPr algn="ctr" eaLnBrk="0" hangingPunct="0"/>
            <a:r>
              <a:rPr lang="ru-RU" sz="1200" b="1"/>
              <a:t>Самоидентификация;</a:t>
            </a:r>
          </a:p>
          <a:p>
            <a:pPr algn="ctr" eaLnBrk="0" hangingPunct="0"/>
            <a:r>
              <a:rPr lang="ru-RU" sz="1200" b="1"/>
              <a:t>самоуважение и самооценка</a:t>
            </a:r>
          </a:p>
        </p:txBody>
      </p:sp>
      <p:sp>
        <p:nvSpPr>
          <p:cNvPr id="6152" name="AutoShape 9"/>
          <p:cNvSpPr>
            <a:spLocks noChangeArrowheads="1"/>
          </p:cNvSpPr>
          <p:nvPr/>
        </p:nvSpPr>
        <p:spPr bwMode="auto">
          <a:xfrm>
            <a:off x="179388" y="3573463"/>
            <a:ext cx="2663825" cy="100965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Смыслообразование:</a:t>
            </a:r>
          </a:p>
          <a:p>
            <a:pPr algn="ctr" eaLnBrk="0" hangingPunct="0"/>
            <a:r>
              <a:rPr lang="ru-RU" sz="1200" b="1"/>
              <a:t>мотивация (учебная, </a:t>
            </a:r>
          </a:p>
          <a:p>
            <a:pPr algn="ctr" eaLnBrk="0" hangingPunct="0"/>
            <a:r>
              <a:rPr lang="ru-RU" sz="1200" b="1"/>
              <a:t>социальная); границы </a:t>
            </a:r>
          </a:p>
          <a:p>
            <a:pPr algn="ctr" eaLnBrk="0" hangingPunct="0"/>
            <a:r>
              <a:rPr lang="ru-RU" sz="1200" b="1"/>
              <a:t>собственного</a:t>
            </a:r>
          </a:p>
          <a:p>
            <a:pPr algn="ctr" eaLnBrk="0" hangingPunct="0"/>
            <a:r>
              <a:rPr lang="ru-RU" sz="1200" b="1"/>
              <a:t>знания и «незнания»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179388" y="4797425"/>
            <a:ext cx="2663825" cy="187166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r>
              <a:rPr lang="ru-RU" b="1" u="sng"/>
              <a:t>Ценностная и </a:t>
            </a:r>
          </a:p>
          <a:p>
            <a:pPr algn="ctr" eaLnBrk="0" hangingPunct="0">
              <a:defRPr/>
            </a:pPr>
            <a:r>
              <a:rPr lang="ru-RU" b="1" u="sng"/>
              <a:t>морально-этическая</a:t>
            </a:r>
          </a:p>
          <a:p>
            <a:pPr algn="ctr" eaLnBrk="0" hangingPunct="0">
              <a:defRPr/>
            </a:pPr>
            <a:r>
              <a:rPr lang="ru-RU" b="1" u="sng"/>
              <a:t>ориентация:</a:t>
            </a:r>
          </a:p>
          <a:p>
            <a:pPr algn="ctr" eaLnBrk="0" hangingPunct="0">
              <a:defRPr/>
            </a:pPr>
            <a:r>
              <a:rPr lang="ru-RU" sz="1200" b="1"/>
              <a:t>ориентация на выполнение</a:t>
            </a:r>
          </a:p>
          <a:p>
            <a:pPr algn="ctr" eaLnBrk="0" hangingPunct="0">
              <a:defRPr/>
            </a:pPr>
            <a:r>
              <a:rPr lang="ru-RU" sz="1200" b="1"/>
              <a:t>морально-нравственных норм;</a:t>
            </a:r>
          </a:p>
          <a:p>
            <a:pPr algn="ctr" eaLnBrk="0" hangingPunct="0">
              <a:defRPr/>
            </a:pPr>
            <a:r>
              <a:rPr lang="ru-RU" sz="1200" b="1"/>
              <a:t>способность к решению моральных</a:t>
            </a:r>
          </a:p>
          <a:p>
            <a:pPr algn="ctr" eaLnBrk="0" hangingPunct="0">
              <a:defRPr/>
            </a:pPr>
            <a:r>
              <a:rPr lang="ru-RU" sz="1200" b="1"/>
              <a:t>проблем на основе децентрации;</a:t>
            </a:r>
          </a:p>
          <a:p>
            <a:pPr algn="ctr" eaLnBrk="0" hangingPunct="0">
              <a:defRPr/>
            </a:pPr>
            <a:r>
              <a:rPr lang="ru-RU" sz="1200" b="1"/>
              <a:t>оценка своих поступков</a:t>
            </a:r>
            <a:r>
              <a:rPr lang="ru-RU" sz="1000" b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6154" name="AutoShape 11"/>
          <p:cNvSpPr>
            <a:spLocks noChangeArrowheads="1"/>
          </p:cNvSpPr>
          <p:nvPr/>
        </p:nvSpPr>
        <p:spPr bwMode="auto">
          <a:xfrm>
            <a:off x="3203575" y="2276475"/>
            <a:ext cx="2663825" cy="1296988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 dirty="0"/>
              <a:t>Регулятивные:</a:t>
            </a:r>
          </a:p>
          <a:p>
            <a:pPr algn="ctr" eaLnBrk="0" hangingPunct="0"/>
            <a:r>
              <a:rPr lang="ru-RU" sz="1200" b="1" dirty="0"/>
              <a:t>управление своей </a:t>
            </a:r>
          </a:p>
          <a:p>
            <a:pPr algn="ctr" eaLnBrk="0" hangingPunct="0"/>
            <a:r>
              <a:rPr lang="ru-RU" sz="1200" b="1" dirty="0"/>
              <a:t>деятельностью;</a:t>
            </a:r>
          </a:p>
          <a:p>
            <a:pPr algn="ctr" eaLnBrk="0" hangingPunct="0"/>
            <a:r>
              <a:rPr lang="ru-RU" sz="1200" b="1" dirty="0"/>
              <a:t>контроль и коррекция;</a:t>
            </a:r>
          </a:p>
          <a:p>
            <a:pPr algn="ctr" eaLnBrk="0" hangingPunct="0"/>
            <a:r>
              <a:rPr lang="ru-RU" sz="1200" b="1" dirty="0"/>
              <a:t>инициативность и </a:t>
            </a:r>
          </a:p>
          <a:p>
            <a:pPr algn="ctr" eaLnBrk="0" hangingPunct="0"/>
            <a:r>
              <a:rPr lang="ru-RU" sz="1200" b="1" dirty="0"/>
              <a:t>самостоятельность</a:t>
            </a:r>
          </a:p>
        </p:txBody>
      </p:sp>
      <p:sp>
        <p:nvSpPr>
          <p:cNvPr id="6155" name="AutoShape 12"/>
          <p:cNvSpPr>
            <a:spLocks noChangeArrowheads="1"/>
          </p:cNvSpPr>
          <p:nvPr/>
        </p:nvSpPr>
        <p:spPr bwMode="auto">
          <a:xfrm>
            <a:off x="3203575" y="3716338"/>
            <a:ext cx="2663825" cy="86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Коммуникативные:</a:t>
            </a:r>
          </a:p>
          <a:p>
            <a:pPr algn="ctr" eaLnBrk="0" hangingPunct="0"/>
            <a:r>
              <a:rPr lang="ru-RU" sz="1200" b="1"/>
              <a:t>речевая деятельность;</a:t>
            </a:r>
          </a:p>
          <a:p>
            <a:pPr algn="ctr" eaLnBrk="0" hangingPunct="0"/>
            <a:r>
              <a:rPr lang="ru-RU" sz="1200" b="1"/>
              <a:t>навыки сотрудничества</a:t>
            </a:r>
          </a:p>
        </p:txBody>
      </p:sp>
      <p:sp>
        <p:nvSpPr>
          <p:cNvPr id="6156" name="AutoShape 13"/>
          <p:cNvSpPr>
            <a:spLocks noChangeArrowheads="1"/>
          </p:cNvSpPr>
          <p:nvPr/>
        </p:nvSpPr>
        <p:spPr bwMode="auto">
          <a:xfrm>
            <a:off x="3143240" y="4572008"/>
            <a:ext cx="2809875" cy="21336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 u="sng"/>
              <a:t>Познавательные:</a:t>
            </a:r>
          </a:p>
          <a:p>
            <a:pPr algn="ctr" eaLnBrk="0" hangingPunct="0"/>
            <a:r>
              <a:rPr lang="ru-RU" sz="1200" b="1"/>
              <a:t>работа с информацией;</a:t>
            </a:r>
          </a:p>
          <a:p>
            <a:pPr algn="ctr" eaLnBrk="0" hangingPunct="0"/>
            <a:r>
              <a:rPr lang="ru-RU" sz="1200" b="1"/>
              <a:t>работа с учебными моделями;</a:t>
            </a:r>
          </a:p>
          <a:p>
            <a:pPr algn="ctr" eaLnBrk="0" hangingPunct="0"/>
            <a:r>
              <a:rPr lang="ru-RU" sz="1200" b="1"/>
              <a:t>использование знако-</a:t>
            </a:r>
          </a:p>
          <a:p>
            <a:pPr algn="ctr" eaLnBrk="0" hangingPunct="0"/>
            <a:r>
              <a:rPr lang="ru-RU" sz="1200" b="1"/>
              <a:t>символических средств, </a:t>
            </a:r>
          </a:p>
          <a:p>
            <a:pPr algn="ctr" eaLnBrk="0" hangingPunct="0"/>
            <a:r>
              <a:rPr lang="ru-RU" sz="1200" b="1"/>
              <a:t>общих схем решения;</a:t>
            </a:r>
          </a:p>
          <a:p>
            <a:pPr algn="ctr" eaLnBrk="0" hangingPunct="0"/>
            <a:r>
              <a:rPr lang="ru-RU" sz="1200" b="1"/>
              <a:t>выполнение логических </a:t>
            </a:r>
          </a:p>
          <a:p>
            <a:pPr algn="ctr" eaLnBrk="0" hangingPunct="0"/>
            <a:r>
              <a:rPr lang="ru-RU" sz="1200" b="1"/>
              <a:t>операций сравнения,  анализа, </a:t>
            </a:r>
          </a:p>
          <a:p>
            <a:pPr algn="ctr" eaLnBrk="0" hangingPunct="0"/>
            <a:r>
              <a:rPr lang="ru-RU" sz="1200" b="1"/>
              <a:t>обобщения, классификации, </a:t>
            </a:r>
          </a:p>
          <a:p>
            <a:pPr algn="ctr" eaLnBrk="0" hangingPunct="0"/>
            <a:r>
              <a:rPr lang="ru-RU" sz="1200" b="1"/>
              <a:t>Установления аналогий, </a:t>
            </a:r>
          </a:p>
          <a:p>
            <a:pPr algn="ctr" eaLnBrk="0" hangingPunct="0"/>
            <a:r>
              <a:rPr lang="ru-RU" sz="1200" b="1"/>
              <a:t>подведения под понятие</a:t>
            </a:r>
          </a:p>
        </p:txBody>
      </p:sp>
      <p:sp>
        <p:nvSpPr>
          <p:cNvPr id="6157" name="AutoShape 13"/>
          <p:cNvSpPr>
            <a:spLocks noChangeArrowheads="1"/>
          </p:cNvSpPr>
          <p:nvPr/>
        </p:nvSpPr>
        <p:spPr bwMode="auto">
          <a:xfrm>
            <a:off x="6516688" y="2276475"/>
            <a:ext cx="2143125" cy="7858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Основы системы</a:t>
            </a:r>
          </a:p>
          <a:p>
            <a:pPr algn="ctr" eaLnBrk="0" hangingPunct="0"/>
            <a:r>
              <a:rPr lang="ru-RU"/>
              <a:t>научных знаний</a:t>
            </a:r>
          </a:p>
        </p:txBody>
      </p:sp>
      <p:sp>
        <p:nvSpPr>
          <p:cNvPr id="6158" name="AutoShape 16"/>
          <p:cNvSpPr>
            <a:spLocks noChangeArrowheads="1"/>
          </p:cNvSpPr>
          <p:nvPr/>
        </p:nvSpPr>
        <p:spPr bwMode="auto">
          <a:xfrm>
            <a:off x="6516688" y="3714750"/>
            <a:ext cx="2143125" cy="1370013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lIns="90000" tIns="46800" rIns="90000" bIns="46800" anchor="ctr"/>
          <a:lstStyle/>
          <a:p>
            <a:pPr algn="ctr"/>
            <a:r>
              <a:rPr lang="ru-RU" sz="1400"/>
              <a:t>Опыт «предметной» </a:t>
            </a:r>
          </a:p>
          <a:p>
            <a:pPr algn="ctr"/>
            <a:r>
              <a:rPr lang="ru-RU" sz="1400"/>
              <a:t>деятельности по </a:t>
            </a:r>
          </a:p>
          <a:p>
            <a:pPr algn="ctr"/>
            <a:r>
              <a:rPr lang="ru-RU" sz="1400"/>
              <a:t>получению,</a:t>
            </a:r>
          </a:p>
          <a:p>
            <a:pPr algn="ctr"/>
            <a:r>
              <a:rPr lang="ru-RU" sz="1400"/>
              <a:t>преобразованию</a:t>
            </a:r>
          </a:p>
          <a:p>
            <a:pPr algn="ctr"/>
            <a:r>
              <a:rPr lang="ru-RU" sz="1400"/>
              <a:t>и применению</a:t>
            </a:r>
          </a:p>
          <a:p>
            <a:pPr algn="ctr"/>
            <a:r>
              <a:rPr lang="ru-RU" sz="1400"/>
              <a:t>нового знания</a:t>
            </a:r>
          </a:p>
        </p:txBody>
      </p:sp>
      <p:sp>
        <p:nvSpPr>
          <p:cNvPr id="6159" name="Text Box 37"/>
          <p:cNvSpPr txBox="1">
            <a:spLocks noChangeArrowheads="1"/>
          </p:cNvSpPr>
          <p:nvPr/>
        </p:nvSpPr>
        <p:spPr bwMode="auto">
          <a:xfrm>
            <a:off x="6535738" y="5786438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180" name="AutoShape 36"/>
          <p:cNvSpPr>
            <a:spLocks noChangeArrowheads="1"/>
          </p:cNvSpPr>
          <p:nvPr/>
        </p:nvSpPr>
        <p:spPr bwMode="auto">
          <a:xfrm>
            <a:off x="6572264" y="5643578"/>
            <a:ext cx="2071688" cy="10715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0000CC"/>
            </a:solidFill>
            <a:round/>
            <a:headEnd/>
            <a:tailEnd/>
          </a:ln>
          <a:effectLst>
            <a:prstShdw prst="shdw17" dist="17961" dir="2700000">
              <a:srgbClr val="0000CC">
                <a:gamma/>
                <a:shade val="60000"/>
                <a:invGamma/>
              </a:srgbClr>
            </a:prstShdw>
          </a:effectLst>
        </p:spPr>
        <p:txBody>
          <a:bodyPr wrap="none" lIns="90000" tIns="46800" rIns="90000" bIns="46800" anchor="ctr"/>
          <a:lstStyle/>
          <a:p>
            <a:pPr algn="ctr" eaLnBrk="0" hangingPunct="0">
              <a:defRPr/>
            </a:pPr>
            <a:endParaRPr lang="ru-RU" sz="16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 rot="5400000">
            <a:off x="7200107" y="3104356"/>
            <a:ext cx="647700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6162" name="AutoShape 27"/>
          <p:cNvSpPr>
            <a:spLocks noChangeArrowheads="1"/>
          </p:cNvSpPr>
          <p:nvPr/>
        </p:nvSpPr>
        <p:spPr bwMode="auto">
          <a:xfrm rot="5400000">
            <a:off x="7273926" y="5119687"/>
            <a:ext cx="646112" cy="5762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28575">
            <a:solidFill>
              <a:srgbClr val="0000CC"/>
            </a:solidFill>
            <a:miter lim="800000"/>
            <a:headEnd/>
            <a:tailEnd/>
          </a:ln>
          <a:effectLst>
            <a:prstShdw prst="shdw17" dist="17961" dir="2700000">
              <a:srgbClr val="00007A"/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304800" y="152400"/>
            <a:ext cx="8337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Требования к результатам освоения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основной образовательной  программы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539750" y="357166"/>
            <a:ext cx="7772400" cy="3232172"/>
          </a:xfrm>
        </p:spPr>
        <p:txBody>
          <a:bodyPr>
            <a:normAutofit/>
          </a:bodyPr>
          <a:lstStyle/>
          <a:p>
            <a:r>
              <a:rPr lang="ru-RU" sz="6000" dirty="0">
                <a:solidFill>
                  <a:srgbClr val="FC0E52"/>
                </a:solidFill>
              </a:rPr>
              <a:t>Система оценивания в начальной школе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071810"/>
            <a:ext cx="6400800" cy="2566990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00B050"/>
                </a:solidFill>
              </a:rPr>
              <a:t>1 класс – </a:t>
            </a:r>
            <a:r>
              <a:rPr lang="ru-RU" sz="4400" dirty="0" err="1">
                <a:solidFill>
                  <a:srgbClr val="00B050"/>
                </a:solidFill>
              </a:rPr>
              <a:t>безотметочное</a:t>
            </a:r>
            <a:r>
              <a:rPr lang="ru-RU" sz="4400" dirty="0">
                <a:solidFill>
                  <a:srgbClr val="00B050"/>
                </a:solidFill>
              </a:rPr>
              <a:t> </a:t>
            </a:r>
            <a:endParaRPr lang="ru-RU" sz="4400" dirty="0" smtClean="0">
              <a:solidFill>
                <a:srgbClr val="00B050"/>
              </a:solidFill>
            </a:endParaRPr>
          </a:p>
          <a:p>
            <a:r>
              <a:rPr lang="ru-RU" sz="4400" dirty="0" smtClean="0">
                <a:solidFill>
                  <a:srgbClr val="00B050"/>
                </a:solidFill>
              </a:rPr>
              <a:t>обучение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 первых классах начальной школы – </a:t>
            </a:r>
            <a:r>
              <a:rPr lang="ru-RU" sz="3600" b="1" dirty="0" err="1" smtClean="0">
                <a:solidFill>
                  <a:srgbClr val="7030A0"/>
                </a:solidFill>
              </a:rPr>
              <a:t>безотметочное</a:t>
            </a:r>
            <a:r>
              <a:rPr lang="ru-RU" sz="3600" b="1" dirty="0" smtClean="0">
                <a:solidFill>
                  <a:srgbClr val="7030A0"/>
                </a:solidFill>
              </a:rPr>
              <a:t> обучение осуществляется в форме с зачёта по каждой теме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        Ученик должен усвоить каждую тему, выполнив определённый объём заданий в  контрольной или самостоятельной работе. По результатам этой работы он получает зачёт по этой теме (+ или -), который фиксируется в </a:t>
            </a:r>
            <a:r>
              <a:rPr lang="ru-RU" i="1" dirty="0" smtClean="0"/>
              <a:t>Листах личных достижений </a:t>
            </a:r>
            <a:r>
              <a:rPr lang="ru-RU" dirty="0" smtClean="0"/>
              <a:t>и </a:t>
            </a:r>
            <a:r>
              <a:rPr lang="ru-RU" i="1" dirty="0" smtClean="0"/>
              <a:t>Листах учёта и контроля</a:t>
            </a:r>
            <a:r>
              <a:rPr lang="ru-RU" dirty="0" smtClean="0"/>
              <a:t> по предметам. Каждая тема у каждого ученика должна быть зачтена, однако срок получения зачёта не жестко ограничен (например, ученики должны сдать все темы до конца четверти). Это учит школьников планированию своих действий.</a:t>
            </a:r>
          </a:p>
          <a:p>
            <a:pPr>
              <a:buNone/>
            </a:pPr>
            <a:r>
              <a:rPr lang="ru-RU" dirty="0" smtClean="0"/>
              <a:t>Данный подход способствует также развитию и уточнению самооценки, причём позволяет менее успешным детям «сохранить лицо».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i="1" dirty="0" smtClean="0">
                <a:solidFill>
                  <a:srgbClr val="7030A0"/>
                </a:solidFill>
              </a:rPr>
              <a:t>Соотношение внешней и внутренней оценки на начальной ступени образования. Итоговая оценка.</a:t>
            </a:r>
            <a:endParaRPr lang="ru-RU" sz="2400" dirty="0" smtClean="0">
              <a:solidFill>
                <a:srgbClr val="7030A0"/>
              </a:solidFill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В начальной школе особое место в системе итоговых работ занимают работы, проверяющие достижение предметных планируемых результатов по русскому языку и математике, а также работы, проверяющие достижение </a:t>
            </a:r>
            <a:r>
              <a:rPr lang="ru-RU" sz="2000" dirty="0" err="1" smtClean="0"/>
              <a:t>метапредметных</a:t>
            </a:r>
            <a:r>
              <a:rPr lang="ru-RU" sz="2000" dirty="0" smtClean="0"/>
              <a:t> результатов, в том числе по программе «Чтение: работа с информацией».</a:t>
            </a:r>
          </a:p>
          <a:p>
            <a:r>
              <a:rPr lang="ru-RU" sz="2000" dirty="0" smtClean="0"/>
              <a:t>Именно эти результаты имеют решающее значение для успешного обучения на следующей ступени, для оценки деятельности системы начального образования в целом, ОУ и педагогов, работающих в начальной школе.</a:t>
            </a:r>
          </a:p>
          <a:p>
            <a:r>
              <a:rPr lang="ru-RU" sz="2000" dirty="0" smtClean="0"/>
              <a:t>Проверку результатов целесообразно вести при проведении 3 итоговых работ: по русскому языку, по математике, и комплексная работа на </a:t>
            </a:r>
            <a:r>
              <a:rPr lang="ru-RU" sz="2000" dirty="0" err="1" smtClean="0"/>
              <a:t>межпредметной</a:t>
            </a:r>
            <a:r>
              <a:rPr lang="ru-RU" sz="2000" dirty="0" smtClean="0"/>
              <a:t> основе.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6238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Измерительные материалы для итоговой оценки</a:t>
            </a:r>
            <a:endParaRPr lang="ru-RU" sz="3600" dirty="0" smtClean="0">
              <a:solidFill>
                <a:srgbClr val="7030A0"/>
              </a:solidFill>
            </a:endParaRPr>
          </a:p>
        </p:txBody>
      </p:sp>
      <p:sp>
        <p:nvSpPr>
          <p:cNvPr id="53251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Autofit/>
          </a:bodyPr>
          <a:lstStyle/>
          <a:p>
            <a:r>
              <a:rPr lang="ru-RU" sz="2800" dirty="0" smtClean="0"/>
              <a:t>Индивидуальная итоговая аттестация выпускников начальной школы в соответствии с Требованиями Стандарта является внутренней оценкой, т.е. осуществляется ОУ самостоятельно, но на основе предлагаемых вариантов итоговых работ, разработанных  на федеральном уровне. Примерные варианты таких работ по всем предметам НШ и наиболее целесообразные формы их проведения в данном предмете приводятся в книге «Оценка достижения планируемых результатов».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5524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Измерительные материалы для итоговой оценки</a:t>
            </a:r>
          </a:p>
        </p:txBody>
      </p:sp>
      <p:sp>
        <p:nvSpPr>
          <p:cNvPr id="60419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Для проведения педагогической диагностики </a:t>
            </a:r>
            <a:r>
              <a:rPr lang="ru-RU" sz="2400" i="1" dirty="0" smtClean="0"/>
              <a:t>стартовой готовности первоклассников к успешному обучению в начальной школе  использован следующий инструментарий:</a:t>
            </a:r>
          </a:p>
          <a:p>
            <a:r>
              <a:rPr lang="ru-RU" sz="2400" i="1" dirty="0" smtClean="0"/>
              <a:t>- рабочая тетрадь «Школьный старт» </a:t>
            </a:r>
            <a:r>
              <a:rPr lang="ru-RU" sz="2400" i="1" dirty="0" err="1" smtClean="0"/>
              <a:t>Т.В.Бегловой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М.Р.Битяновой</a:t>
            </a:r>
            <a:r>
              <a:rPr lang="ru-RU" sz="2400" i="1" dirty="0" smtClean="0"/>
              <a:t> и др., издательский дом «Фёдоров»; </a:t>
            </a:r>
          </a:p>
          <a:p>
            <a:r>
              <a:rPr lang="ru-RU" sz="2400" dirty="0" smtClean="0"/>
              <a:t>- комплекты диагностических методик для определения уровня готовности первоклассников предлагаемые в пособии «Планируемые образовательные результаты и способы их оценивания» под редакцией А.Б.Воронцова, издательство «Вита – Пресс», 2011 год;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Рабочая </a:t>
            </a:r>
            <a:r>
              <a:rPr lang="ru-RU" i="1" dirty="0"/>
              <a:t>тетрадь «Школьный старт» </a:t>
            </a:r>
            <a:r>
              <a:rPr lang="ru-RU" i="1" dirty="0" err="1"/>
              <a:t>Т.В.Бегловой</a:t>
            </a:r>
            <a:r>
              <a:rPr lang="ru-RU" i="1" dirty="0"/>
              <a:t>, </a:t>
            </a:r>
            <a:r>
              <a:rPr lang="ru-RU" i="1" dirty="0" err="1"/>
              <a:t>М.Р.Битяновой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Учитель\Desktop\286_1404\IMG_18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612068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9376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5524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Измерительные материалы для итоговой оценки</a:t>
            </a:r>
          </a:p>
        </p:txBody>
      </p:sp>
      <p:sp>
        <p:nvSpPr>
          <p:cNvPr id="6144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endParaRPr lang="ru-RU" sz="2000" dirty="0" smtClean="0"/>
          </a:p>
          <a:p>
            <a:pPr>
              <a:buNone/>
            </a:pPr>
            <a:r>
              <a:rPr lang="ru-RU" dirty="0" smtClean="0"/>
              <a:t>- методическое пособие «Диагностика уровня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УУД у учащихся начальной школы» Шаталовой О.А.;</a:t>
            </a:r>
          </a:p>
          <a:p>
            <a:pPr>
              <a:buNone/>
            </a:pPr>
            <a:r>
              <a:rPr lang="ru-RU" dirty="0" smtClean="0"/>
              <a:t>- пособие для учителя «Как проектировать универсальные учебные действия в начальной школе» под редакцией </a:t>
            </a:r>
            <a:r>
              <a:rPr lang="ru-RU" dirty="0" err="1" smtClean="0"/>
              <a:t>А.Г.Асмолова</a:t>
            </a:r>
            <a:r>
              <a:rPr lang="ru-RU" dirty="0" smtClean="0"/>
              <a:t>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5572164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</a:rPr>
              <a:t>Надо учить не содержанию науки, а деятельности по её освоению.</a:t>
            </a:r>
            <a:br>
              <a:rPr lang="ru-RU" sz="3200" b="1" i="1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</a:rPr>
              <a:t>В.Г.Белинский</a:t>
            </a:r>
            <a:br>
              <a:rPr lang="ru-RU" sz="3200" b="1" i="1" dirty="0" smtClean="0">
                <a:solidFill>
                  <a:srgbClr val="C00000"/>
                </a:solidFill>
                <a:latin typeface="Arial" pitchFamily="34" charset="0"/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Система </a:t>
            </a:r>
            <a:r>
              <a:rPr lang="ru-RU" sz="3200" b="1" i="1" dirty="0">
                <a:solidFill>
                  <a:srgbClr val="002060"/>
                </a:solidFill>
              </a:rPr>
              <a:t>оценки достижения планируемых результатов освоения основной образовательной программы начального общего образования в «Школе 2100» (технология оценивания образовательных достижений (учебных успехов)</a:t>
            </a:r>
            <a:r>
              <a:rPr lang="ru-RU" sz="3200" i="1" dirty="0">
                <a:solidFill>
                  <a:srgbClr val="002060"/>
                </a:solidFill>
              </a:rPr>
              <a:t/>
            </a:r>
            <a:br>
              <a:rPr lang="ru-RU" sz="3200" i="1" dirty="0">
                <a:solidFill>
                  <a:srgbClr val="002060"/>
                </a:solidFill>
              </a:rPr>
            </a:b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6429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7030A0"/>
                </a:solidFill>
              </a:rPr>
              <a:t>Методический портфель учителя</a:t>
            </a:r>
            <a:endParaRPr lang="ru-RU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046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47700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Оценивание учебных достижений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0108"/>
            <a:ext cx="8229600" cy="5126055"/>
          </a:xfrm>
        </p:spPr>
        <p:txBody>
          <a:bodyPr>
            <a:noAutofit/>
          </a:bodyPr>
          <a:lstStyle/>
          <a:p>
            <a:r>
              <a:rPr lang="ru-RU" sz="2800" dirty="0" smtClean="0"/>
              <a:t>Большое значение в оценочной деятельности имеет </a:t>
            </a:r>
            <a:r>
              <a:rPr lang="ru-RU" sz="2800" b="1" dirty="0" smtClean="0"/>
              <a:t>эмоциональный отклик  педагога или одноклассников на работу ученика</a:t>
            </a:r>
            <a:r>
              <a:rPr lang="ru-RU" sz="2800" dirty="0" smtClean="0"/>
              <a:t> (отмечаются любые, даже незначительные продвижения </a:t>
            </a:r>
            <a:r>
              <a:rPr lang="ru-RU" sz="2800" b="1" i="1" dirty="0" smtClean="0"/>
              <a:t>«Ты порадовал меня!», «Я горжусь тобой» и т.д.</a:t>
            </a:r>
          </a:p>
          <a:p>
            <a:r>
              <a:rPr lang="ru-RU" sz="2800" dirty="0" smtClean="0"/>
              <a:t>Особое место в оценке достижений младших школьников занимают </a:t>
            </a:r>
            <a:r>
              <a:rPr lang="ru-RU" sz="2800" b="1" dirty="0" smtClean="0"/>
              <a:t>методы наглядной самооценки</a:t>
            </a:r>
            <a:r>
              <a:rPr lang="ru-RU" sz="2800" dirty="0" smtClean="0"/>
              <a:t>. Начиная </a:t>
            </a:r>
            <a:r>
              <a:rPr lang="ru-RU" sz="2800" b="1" dirty="0" smtClean="0"/>
              <a:t>с 1 класса </a:t>
            </a:r>
            <a:r>
              <a:rPr lang="ru-RU" sz="2800" dirty="0" smtClean="0"/>
              <a:t>педагогу важно научить школьника сравнивать себя с собой. </a:t>
            </a:r>
            <a:r>
              <a:rPr lang="ru-RU" sz="2800" b="1" i="1" dirty="0" smtClean="0"/>
              <a:t>Удобным инструментом оценивания являются линеечки</a:t>
            </a:r>
            <a:r>
              <a:rPr lang="ru-RU" sz="2800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itchFamily="32" charset="0"/>
                <a:ea typeface="Lucida Sans Unicode" charset="0"/>
                <a:cs typeface="Lucida Sans Unicode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4400" dirty="0"/>
              <a:t>Тест «</a:t>
            </a:r>
            <a:r>
              <a:rPr lang="ru-RU" sz="4400" dirty="0" smtClean="0"/>
              <a:t>Линеечка</a:t>
            </a:r>
            <a:r>
              <a:rPr lang="ru-RU" sz="4400" dirty="0"/>
              <a:t>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695325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214422"/>
            <a:ext cx="6953250" cy="521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Оценочный лист по предмету (</a:t>
            </a:r>
            <a:r>
              <a:rPr lang="ru-RU" sz="3100" dirty="0" smtClean="0"/>
              <a:t>самооценка ученика входная, 1-ое полугодие, итоговая, итог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7171" name="Picture 3" descr="C:\Users\Учитель\Desktop\113___01\IMG_41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2133600"/>
            <a:ext cx="7777162" cy="45989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7993063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Учитель</a:t>
            </a:r>
            <a:br>
              <a:rPr lang="ru-RU" dirty="0" smtClean="0"/>
            </a:br>
            <a:r>
              <a:rPr lang="ru-RU" sz="3100" dirty="0" smtClean="0"/>
              <a:t>Тематический лист ученика по предмету</a:t>
            </a:r>
            <a:br>
              <a:rPr lang="ru-RU" sz="3100" dirty="0" smtClean="0"/>
            </a:br>
            <a:r>
              <a:rPr lang="ru-RU" sz="3100" dirty="0" smtClean="0"/>
              <a:t>Ученик: Иван Леонов</a:t>
            </a:r>
            <a:br>
              <a:rPr lang="ru-RU" sz="3100" dirty="0" smtClean="0"/>
            </a:br>
            <a:r>
              <a:rPr lang="ru-RU" sz="3100" dirty="0" smtClean="0"/>
              <a:t>Предмет: русский язык Тема «Предложение»</a:t>
            </a:r>
            <a:endParaRPr lang="ru-RU" sz="31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8313" y="2276475"/>
          <a:ext cx="8064501" cy="3119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3"/>
                <a:gridCol w="576064"/>
                <a:gridCol w="576064"/>
                <a:gridCol w="504056"/>
                <a:gridCol w="504056"/>
                <a:gridCol w="504056"/>
                <a:gridCol w="551456"/>
                <a:gridCol w="528664"/>
                <a:gridCol w="575672"/>
              </a:tblGrid>
              <a:tr h="365797">
                <a:tc rowSpan="3">
                  <a:txBody>
                    <a:bodyPr/>
                    <a:lstStyle/>
                    <a:p>
                      <a:r>
                        <a:rPr lang="ru-RU" sz="1800" dirty="0" smtClean="0"/>
                        <a:t>Сформированные умения</a:t>
                      </a:r>
                      <a:endParaRPr lang="ru-RU" sz="1800" dirty="0"/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r>
                        <a:rPr lang="ru-RU" sz="1800" dirty="0" smtClean="0"/>
                        <a:t>                                            Результаты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40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err="1" smtClean="0"/>
                        <a:t>Диагн</a:t>
                      </a:r>
                      <a:r>
                        <a:rPr lang="ru-RU" sz="1800" dirty="0" smtClean="0"/>
                        <a:t>. работы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err="1" smtClean="0"/>
                        <a:t>Провер</a:t>
                      </a:r>
                      <a:r>
                        <a:rPr lang="ru-RU" sz="1800" dirty="0" smtClean="0"/>
                        <a:t>. №1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err="1" smtClean="0"/>
                        <a:t>Провер</a:t>
                      </a:r>
                      <a:r>
                        <a:rPr lang="ru-RU" sz="1800" dirty="0" smtClean="0"/>
                        <a:t>. №2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err="1" smtClean="0"/>
                        <a:t>Темат</a:t>
                      </a:r>
                      <a:r>
                        <a:rPr lang="ru-RU" sz="1800" dirty="0" smtClean="0"/>
                        <a:t>. к/р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01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ru-RU" sz="1800" dirty="0" smtClean="0"/>
                        <a:t>уровень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уровень</a:t>
                      </a:r>
                    </a:p>
                    <a:p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уровень</a:t>
                      </a:r>
                    </a:p>
                    <a:p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уровень</a:t>
                      </a:r>
                    </a:p>
                    <a:p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7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Предметные:</a:t>
                      </a:r>
                      <a:endParaRPr lang="ru-RU" sz="1800" dirty="0"/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9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составлять предложения из слов</a:t>
                      </a:r>
                      <a:endParaRPr lang="ru-RU" sz="1800" dirty="0"/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7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правильно списывать 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предлож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dirty="0"/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1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7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письмо </a:t>
                      </a:r>
                      <a:r>
                        <a:rPr lang="ru-RU" sz="1800" dirty="0" err="1" smtClean="0"/>
                        <a:t>предл</a:t>
                      </a:r>
                      <a:r>
                        <a:rPr lang="ru-RU" sz="1800" dirty="0" smtClean="0"/>
                        <a:t>. под диктовку</a:t>
                      </a:r>
                      <a:endParaRPr lang="ru-RU" sz="1800" dirty="0"/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 1</a:t>
                      </a:r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0</a:t>
                      </a:r>
                      <a:endParaRPr lang="ru-RU" sz="1800" dirty="0"/>
                    </a:p>
                  </a:txBody>
                  <a:tcPr marT="45724" marB="45724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4"/>
          <p:cNvSpPr>
            <a:spLocks noGrp="1"/>
          </p:cNvSpPr>
          <p:nvPr>
            <p:ph type="title"/>
          </p:nvPr>
        </p:nvSpPr>
        <p:spPr>
          <a:xfrm>
            <a:off x="9144000" y="-1250950"/>
            <a:ext cx="7848600" cy="504825"/>
          </a:xfrm>
        </p:spPr>
        <p:txBody>
          <a:bodyPr>
            <a:normAutofit fontScale="90000"/>
          </a:bodyPr>
          <a:lstStyle/>
          <a:p>
            <a:pPr eaLnBrk="1" hangingPunct="1"/>
            <a:endParaRPr lang="ru-RU" sz="4000" smtClean="0"/>
          </a:p>
        </p:txBody>
      </p:sp>
      <p:graphicFrame>
        <p:nvGraphicFramePr>
          <p:cNvPr id="20598" name="Group 118"/>
          <p:cNvGraphicFramePr>
            <a:graphicFrameLocks noGrp="1"/>
          </p:cNvGraphicFramePr>
          <p:nvPr>
            <p:ph idx="1"/>
          </p:nvPr>
        </p:nvGraphicFramePr>
        <p:xfrm>
          <a:off x="323850" y="476250"/>
          <a:ext cx="8362950" cy="6240465"/>
        </p:xfrm>
        <a:graphic>
          <a:graphicData uri="http://schemas.openxmlformats.org/drawingml/2006/table">
            <a:tbl>
              <a:tblPr/>
              <a:tblGrid>
                <a:gridCol w="1223814"/>
                <a:gridCol w="3888432"/>
                <a:gridCol w="432048"/>
                <a:gridCol w="288032"/>
                <a:gridCol w="432048"/>
                <a:gridCol w="432048"/>
                <a:gridCol w="432048"/>
                <a:gridCol w="360040"/>
                <a:gridCol w="576064"/>
                <a:gridCol w="298376"/>
              </a:tblGrid>
              <a:tr h="128890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Метапредметные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43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Позн-ые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наход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отв. на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вопр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в тексте,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иллюстр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; выбор смысл. ед. текста и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отнош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м/д ними; смысл 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ситуац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ч/з схемы и др. 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6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Регул-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опред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и формул. цель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деят-ти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; послед. действий; работа по плану;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ориент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 в 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учебн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Комм-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ые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слушает и понимает речь др.; работа в паре, группе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540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Сумма баллов: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1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017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 от максимального количества баллов</a:t>
                      </a: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33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latin typeface="Arial" pitchFamily="34" charset="0"/>
              </a:rPr>
              <a:t>Тематический лист класса (портфолио учителя</a:t>
            </a:r>
            <a:r>
              <a:rPr lang="ru-RU" sz="4000" smtClean="0">
                <a:latin typeface="Arial" pitchFamily="34" charset="0"/>
              </a:rPr>
              <a:t>)</a:t>
            </a:r>
            <a:br>
              <a:rPr lang="ru-RU" sz="4000" smtClean="0">
                <a:latin typeface="Arial" pitchFamily="34" charset="0"/>
              </a:rPr>
            </a:br>
            <a:r>
              <a:rPr lang="ru-RU" sz="2800" smtClean="0">
                <a:latin typeface="Arial" pitchFamily="34" charset="0"/>
              </a:rPr>
              <a:t>Предмет:русский язык Тема: «Предложение»</a:t>
            </a:r>
          </a:p>
        </p:txBody>
      </p:sp>
      <p:graphicFrame>
        <p:nvGraphicFramePr>
          <p:cNvPr id="10360" name="Group 120"/>
          <p:cNvGraphicFramePr>
            <a:graphicFrameLocks noGrp="1"/>
          </p:cNvGraphicFramePr>
          <p:nvPr>
            <p:ph idx="1"/>
          </p:nvPr>
        </p:nvGraphicFramePr>
        <p:xfrm>
          <a:off x="107950" y="1662113"/>
          <a:ext cx="8785225" cy="5056186"/>
        </p:xfrm>
        <a:graphic>
          <a:graphicData uri="http://schemas.openxmlformats.org/drawingml/2006/table">
            <a:tbl>
              <a:tblPr/>
              <a:tblGrid>
                <a:gridCol w="911225"/>
                <a:gridCol w="384175"/>
                <a:gridCol w="431800"/>
                <a:gridCol w="433388"/>
                <a:gridCol w="361950"/>
                <a:gridCol w="357187"/>
                <a:gridCol w="431800"/>
                <a:gridCol w="431800"/>
                <a:gridCol w="360363"/>
                <a:gridCol w="504825"/>
                <a:gridCol w="431800"/>
                <a:gridCol w="431800"/>
                <a:gridCol w="431800"/>
                <a:gridCol w="720725"/>
                <a:gridCol w="719137"/>
                <a:gridCol w="649288"/>
                <a:gridCol w="792162"/>
              </a:tblGrid>
              <a:tr h="6766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составлять предложения из слов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правильно списывать  предлож.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письмо предл. под диктовку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66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Ф.И.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уровень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уровень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уровень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Сумма баллов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макс. колл. балл. за зад-я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уровня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Сумма баллов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от макс. колл. балл. за зад-я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 </a:t>
                      </a: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уровня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884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667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п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м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65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И.К.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5651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П.Д.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+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100%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67%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  <a:tr h="1231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Итого:%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От максим. к-ва баллов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34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54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48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52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Users\Учитель\Desktop\113___01\IMG_4104.JPG"/>
          <p:cNvPicPr>
            <a:picLocks noGrp="1" noChangeAspect="1" noChangeArrowheads="1"/>
          </p:cNvPicPr>
          <p:nvPr>
            <p:ph type="tbl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214290"/>
            <a:ext cx="8064500" cy="6383360"/>
          </a:xfr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К ЗАЧЁТУ 14...2\картинка 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4357"/>
            <a:ext cx="9144000" cy="63892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477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Оценивание учебных достижений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Такая оценка </a:t>
            </a:r>
            <a:r>
              <a:rPr lang="ru-RU" sz="2800" b="1" dirty="0" smtClean="0"/>
              <a:t>помогает избежать сравнения </a:t>
            </a:r>
            <a:r>
              <a:rPr lang="ru-RU" sz="2800" dirty="0" smtClean="0"/>
              <a:t>учащихся друг с другом, поскольку оценочная линеечка только в собственной тетради. </a:t>
            </a:r>
          </a:p>
          <a:p>
            <a:r>
              <a:rPr lang="ru-RU" sz="2800" dirty="0" smtClean="0"/>
              <a:t>Важно </a:t>
            </a:r>
            <a:r>
              <a:rPr lang="ru-RU" sz="2800" b="1" dirty="0" smtClean="0"/>
              <a:t>с самого начала договариваться о критериях и способах оценивания</a:t>
            </a:r>
            <a:r>
              <a:rPr lang="ru-RU" sz="2800" dirty="0" smtClean="0"/>
              <a:t>, например, как следует отмечать, если работа выполнена  абсолютно верно, не совсем верно или неверно. При регулярном </a:t>
            </a:r>
            <a:r>
              <a:rPr lang="ru-RU" sz="2800" dirty="0" err="1" smtClean="0"/>
              <a:t>самооценивании</a:t>
            </a:r>
            <a:r>
              <a:rPr lang="ru-RU" sz="2800" dirty="0" smtClean="0"/>
              <a:t> процесс проходит быстро.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477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Оценивание учебных достижений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71563"/>
            <a:ext cx="8572500" cy="5357812"/>
          </a:xfrm>
        </p:spPr>
        <p:txBody>
          <a:bodyPr/>
          <a:lstStyle/>
          <a:p>
            <a:r>
              <a:rPr lang="ru-RU" sz="2800" dirty="0" smtClean="0"/>
              <a:t>Набор рубрик составляется учителем. </a:t>
            </a:r>
          </a:p>
          <a:p>
            <a:r>
              <a:rPr lang="ru-RU" sz="2800" dirty="0" smtClean="0"/>
              <a:t>В начале изучения каждой темы педагог совместно с учениками определяет, что они должны усвоить и что должны уметь в результате работы над темой.  </a:t>
            </a:r>
          </a:p>
          <a:p>
            <a:r>
              <a:rPr lang="ru-RU" sz="2800" dirty="0" smtClean="0"/>
              <a:t>При проверке выполненных заданий акцентируются умения, на развитие которых они направлены. </a:t>
            </a:r>
          </a:p>
          <a:p>
            <a:r>
              <a:rPr lang="ru-RU" sz="2800" dirty="0" smtClean="0"/>
              <a:t>На уроке специально выделяется время для взаимопроверки разных типов заданий в форме парной работы. В конце урока, подводя итоги, педагог вовлекает школьников в процесс анализа и оценки их успехов. 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477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Оценивание учебных достижений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071546"/>
            <a:ext cx="8001000" cy="5286392"/>
          </a:xfrm>
        </p:spPr>
        <p:txBody>
          <a:bodyPr/>
          <a:lstStyle/>
          <a:p>
            <a:endParaRPr lang="ru-RU" sz="24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  Оценка учителя может быть только после самооценки. </a:t>
            </a:r>
            <a:r>
              <a:rPr lang="ru-RU" sz="2800" b="1" i="1" dirty="0" smtClean="0"/>
              <a:t>Совпадение означает «Ты молодец! Умеешь себя оценивать»</a:t>
            </a:r>
            <a:r>
              <a:rPr lang="ru-RU" sz="2800" dirty="0" smtClean="0"/>
              <a:t>. В случае завышенной или заниженной самооценки ученика учитель ещё раз объясняет критерии и просит в следующий раз быть к себе строже или снисходительней.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</a:rPr>
              <a:t>Первый метод оценки личностных результатов учащихся  в ОП</a:t>
            </a:r>
            <a:br>
              <a:rPr lang="ru-RU" sz="3600" dirty="0" smtClean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Диагностика личной готовности ребёнка к школьному обучению</a:t>
            </a:r>
            <a:endParaRPr lang="ru-RU" dirty="0"/>
          </a:p>
        </p:txBody>
      </p:sp>
      <p:pic>
        <p:nvPicPr>
          <p:cNvPr id="1026" name="Picture 2" descr="E:\К ЗАЧЁТУ 14...2\картинка 8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071546"/>
            <a:ext cx="5143536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226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Оценка ученика и учителя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Учитель\Desktop\286_1404\IMG_18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80920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281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5524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Измерительные материалы для итоговой оценки</a:t>
            </a:r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286412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Для изучения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личностных результатов учитель использует следующий инструментарий:</a:t>
            </a:r>
          </a:p>
          <a:p>
            <a:r>
              <a:rPr lang="ru-RU" sz="2800" dirty="0" smtClean="0"/>
              <a:t>- типовые задания по оценке личностных результатов, представленные в пособии «Как проектировать универсальные учебные действия в начальной школе» под редакцией </a:t>
            </a:r>
            <a:r>
              <a:rPr lang="ru-RU" sz="2800" dirty="0" err="1" smtClean="0"/>
              <a:t>А.Г.Асмолова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- проверочные работы 1кл.,2кл.,3-4 классы «Диагностика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и личностных  результатов начального образования» </a:t>
            </a:r>
            <a:r>
              <a:rPr lang="ru-RU" sz="2800" dirty="0" err="1" smtClean="0"/>
              <a:t>Р.Н.Бунеева</a:t>
            </a:r>
            <a:r>
              <a:rPr lang="ru-RU" sz="2800" dirty="0" smtClean="0"/>
              <a:t> и др.;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«Диагностика </a:t>
            </a:r>
            <a:r>
              <a:rPr lang="ru-RU" dirty="0" err="1">
                <a:solidFill>
                  <a:srgbClr val="7030A0"/>
                </a:solidFill>
              </a:rPr>
              <a:t>метапредметных</a:t>
            </a:r>
            <a:r>
              <a:rPr lang="ru-RU" dirty="0">
                <a:solidFill>
                  <a:srgbClr val="7030A0"/>
                </a:solidFill>
              </a:rPr>
              <a:t> и личностных  результатов начального образования» </a:t>
            </a:r>
            <a:r>
              <a:rPr lang="ru-RU" dirty="0" err="1">
                <a:solidFill>
                  <a:srgbClr val="7030A0"/>
                </a:solidFill>
              </a:rPr>
              <a:t>Р.Н.Бунеева</a:t>
            </a:r>
            <a:r>
              <a:rPr lang="ru-RU" dirty="0">
                <a:solidFill>
                  <a:srgbClr val="7030A0"/>
                </a:solidFill>
              </a:rPr>
              <a:t> и др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  <a:r>
              <a:rPr lang="ru-RU" dirty="0">
                <a:solidFill>
                  <a:srgbClr val="7030A0"/>
                </a:solidFill>
              </a:rPr>
              <a:t/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Users\Учитель\Desktop\286_1404\IMG_18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835292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3378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«Диагностика </a:t>
            </a:r>
            <a:r>
              <a:rPr lang="ru-RU" dirty="0" err="1">
                <a:solidFill>
                  <a:srgbClr val="7030A0"/>
                </a:solidFill>
              </a:rPr>
              <a:t>метапредметных</a:t>
            </a:r>
            <a:r>
              <a:rPr lang="ru-RU" dirty="0">
                <a:solidFill>
                  <a:srgbClr val="7030A0"/>
                </a:solidFill>
              </a:rPr>
              <a:t> и личностных  результатов начального образования» </a:t>
            </a:r>
            <a:r>
              <a:rPr lang="ru-RU" dirty="0" err="1">
                <a:solidFill>
                  <a:srgbClr val="7030A0"/>
                </a:solidFill>
              </a:rPr>
              <a:t>Р.Н.Бунеева</a:t>
            </a:r>
            <a:r>
              <a:rPr lang="ru-RU" dirty="0">
                <a:solidFill>
                  <a:srgbClr val="7030A0"/>
                </a:solidFill>
              </a:rPr>
              <a:t> и др.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Учитель\Desktop\286_1404\IMG_1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37626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читель\Desktop\286_1404\IMG_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00808"/>
            <a:ext cx="208823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Учитель\Desktop\286_1404\IMG_18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1944216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Учитель\Desktop\286_1404\IMG_1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244827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2590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7030A0"/>
                </a:solidFill>
              </a:rPr>
              <a:t>«Диагностика </a:t>
            </a:r>
            <a:r>
              <a:rPr lang="ru-RU" dirty="0" err="1">
                <a:solidFill>
                  <a:srgbClr val="7030A0"/>
                </a:solidFill>
              </a:rPr>
              <a:t>метапредметных</a:t>
            </a:r>
            <a:r>
              <a:rPr lang="ru-RU" dirty="0">
                <a:solidFill>
                  <a:srgbClr val="7030A0"/>
                </a:solidFill>
              </a:rPr>
              <a:t> и личностных  результатов начального образования» </a:t>
            </a:r>
            <a:r>
              <a:rPr lang="ru-RU" dirty="0" err="1">
                <a:solidFill>
                  <a:srgbClr val="7030A0"/>
                </a:solidFill>
              </a:rPr>
              <a:t>Р.Н.Бунеева</a:t>
            </a:r>
            <a:r>
              <a:rPr lang="ru-RU" dirty="0">
                <a:solidFill>
                  <a:srgbClr val="7030A0"/>
                </a:solidFill>
              </a:rPr>
              <a:t> и др.</a:t>
            </a:r>
            <a:br>
              <a:rPr lang="ru-RU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764" y="213285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Учитель\Desktop\286_1404\IMG_18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5256584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читель\Desktop\286_1404\IMG_18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5283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1456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Учитель\Pictures\2016-04-14\Scan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39"/>
            <a:ext cx="9144000" cy="439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Учитель\Pictures\2016-04-14\Scan20001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8892480" cy="280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110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Оценивание предметных результатов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E:\К ЗАЧЁТУ 14...2\картинка 14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784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Учитель\Pictures\2016-04-14\Scan20002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39"/>
            <a:ext cx="9144000" cy="5328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Учитель\Pictures\2016-04-14\Scan20003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7112"/>
            <a:ext cx="91440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266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4811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Учитель\Pictures\2016-04-14\Scan20004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77"/>
            <a:ext cx="9144000" cy="3737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Учитель\Pictures\2016-04-14\Scan20005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914400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577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Учитель\Pictures\2016-04-14\Scan20006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878"/>
            <a:ext cx="9144000" cy="352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Учитель\Pictures\2016-04-14\Scan20008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9144000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168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83820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Организация накопительной системы оценки. </a:t>
            </a:r>
            <a:r>
              <a:rPr lang="ru-RU" sz="3600" b="1" dirty="0" err="1" smtClean="0">
                <a:solidFill>
                  <a:srgbClr val="7030A0"/>
                </a:solidFill>
              </a:rPr>
              <a:t>Портфолио</a:t>
            </a:r>
            <a:r>
              <a:rPr lang="ru-RU" sz="3600" dirty="0" smtClean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ru-RU" sz="2800" dirty="0" smtClean="0"/>
              <a:t>2) Систематизированные материалы наблюдений (оценочные листы, материалы и листы наблюдений) за процессом овладения УУД, которые ведут учителя начальных классов, школьный психолог и другие непосредственные участники образовательного процесса. 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3) Материалы, характеризующие достижения учащихся во </a:t>
            </a:r>
            <a:r>
              <a:rPr lang="ru-RU" sz="2800" dirty="0" err="1" smtClean="0"/>
              <a:t>внеучебной</a:t>
            </a:r>
            <a:r>
              <a:rPr lang="ru-RU" sz="2800" dirty="0" smtClean="0"/>
              <a:t> (школьной и внешкольной) и </a:t>
            </a:r>
            <a:r>
              <a:rPr lang="ru-RU" sz="2800" dirty="0" err="1" smtClean="0"/>
              <a:t>досуговой</a:t>
            </a:r>
            <a:r>
              <a:rPr lang="ru-RU" sz="2800" dirty="0" smtClean="0"/>
              <a:t> деятельности.</a:t>
            </a:r>
          </a:p>
          <a:p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Оценка личностных результатов</a:t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/>
              <a:t>Объектом оценки личностных результатов являются сформированные у учащихся УУД, включаемые в три основные блока:</a:t>
            </a:r>
          </a:p>
          <a:p>
            <a:r>
              <a:rPr lang="ru-RU" dirty="0" smtClean="0"/>
              <a:t>Самоопределение</a:t>
            </a:r>
          </a:p>
          <a:p>
            <a:r>
              <a:rPr lang="ru-RU" dirty="0" err="1" smtClean="0"/>
              <a:t>Смыслообразование</a:t>
            </a:r>
            <a:endParaRPr lang="ru-RU" dirty="0" smtClean="0"/>
          </a:p>
          <a:p>
            <a:r>
              <a:rPr lang="ru-RU" dirty="0" smtClean="0"/>
              <a:t>Морально-этическая ориентация</a:t>
            </a:r>
          </a:p>
          <a:p>
            <a:pPr marL="0" indent="0">
              <a:buNone/>
            </a:pPr>
            <a:r>
              <a:rPr lang="ru-RU" dirty="0" smtClean="0"/>
              <a:t>Содержание  оценки личностных результатов на ступени НОО строится вокруг оценки: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внутренней позиции обучающегося</a:t>
            </a:r>
          </a:p>
          <a:p>
            <a:pPr marL="0" indent="0">
              <a:buNone/>
            </a:pPr>
            <a:r>
              <a:rPr lang="ru-RU" dirty="0" smtClean="0"/>
              <a:t>- ориентации на содержательные моменты  образовательного процесса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основ гражданской идентичности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самооценки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мотивации учебной деятельности</a:t>
            </a:r>
          </a:p>
          <a:p>
            <a:pPr marL="0" indent="0">
              <a:buNone/>
            </a:pPr>
            <a:r>
              <a:rPr lang="ru-RU" dirty="0" smtClean="0"/>
              <a:t>- знания моральных норм и </a:t>
            </a:r>
            <a:r>
              <a:rPr lang="ru-RU" dirty="0" err="1" smtClean="0"/>
              <a:t>сформированности</a:t>
            </a:r>
            <a:r>
              <a:rPr lang="ru-RU" dirty="0" smtClean="0"/>
              <a:t> морально-этических суждений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3863276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Дневник школьника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E:\К ЗАЧЁТУ 14...2\картинка 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8215370" cy="5214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pPr lvl="0"/>
            <a:r>
              <a:rPr lang="ru-RU" sz="3600" b="1" i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Лист индивидуальных достижений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" pitchFamily="34" charset="0"/>
                <a:cs typeface="Arial" pitchFamily="34" charset="0"/>
              </a:rPr>
            </a:b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8" y="1714484"/>
          <a:ext cx="8364223" cy="9353184"/>
        </p:xfrm>
        <a:graphic>
          <a:graphicData uri="http://schemas.openxmlformats.org/drawingml/2006/table">
            <a:tbl>
              <a:tblPr/>
              <a:tblGrid>
                <a:gridCol w="1171638"/>
                <a:gridCol w="1618057"/>
                <a:gridCol w="1667707"/>
                <a:gridCol w="577657"/>
                <a:gridCol w="102756"/>
                <a:gridCol w="329830"/>
                <a:gridCol w="264490"/>
                <a:gridCol w="518642"/>
                <a:gridCol w="495035"/>
                <a:gridCol w="495035"/>
                <a:gridCol w="495035"/>
                <a:gridCol w="102756"/>
                <a:gridCol w="525585"/>
              </a:tblGrid>
              <a:tr h="25278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Формируемые навыки и умения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Даты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старт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Окт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Нояб.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Дек.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Янв.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  <a:cs typeface="Times New Roman"/>
                        </a:rPr>
                        <a:t>Фев.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Итог.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1. Навыки чтения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Техника чтения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Чтение слогов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Чтение слов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Ударение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Чтение предложений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Чтение текстов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Безошибочность чтения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Выразительность чтения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366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Понимание прочитанного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Ответ на прямой вопрос по прочитанному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Словесное «рисование картин» к прочитанному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83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Построение плана текста с помощью иллюстрации к нему.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39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Восстановление пропущенного слова в предложении или пропущенного предложения в тексте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57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Пересказ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 опорой на помощь учителя или иную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Без опоры на помощь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1.4.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Чтение наизусть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1.5.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Составление собственного рассказа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2. Навыки письма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Соответствующие навыки и умения отмечаются аналогично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89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3. Вычислительные навыки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789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Соответствующие навыки и умения отмечаются аналогично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789">
                <a:tc gridSpan="1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46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Список формируемых навыков может быть продолжен учителем 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57224" y="357167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Ученик_____________________</a:t>
            </a:r>
            <a:r>
              <a:rPr lang="ru-RU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 Школа _____________________________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3333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Класс ______________________. Учитель ____________________________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01625" y="142852"/>
            <a:ext cx="8510588" cy="1411311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7030A0"/>
                </a:solidFill>
              </a:rPr>
              <a:t>«Карта успеха» за </a:t>
            </a:r>
            <a:r>
              <a:rPr lang="en-US" sz="4000" dirty="0">
                <a:solidFill>
                  <a:srgbClr val="7030A0"/>
                </a:solidFill>
              </a:rPr>
              <a:t>I</a:t>
            </a:r>
            <a:r>
              <a:rPr lang="ru-RU" sz="4000" dirty="0">
                <a:solidFill>
                  <a:srgbClr val="7030A0"/>
                </a:solidFill>
              </a:rPr>
              <a:t> четверть </a:t>
            </a:r>
            <a:br>
              <a:rPr lang="ru-RU" sz="4000" dirty="0">
                <a:solidFill>
                  <a:srgbClr val="7030A0"/>
                </a:solidFill>
              </a:rPr>
            </a:br>
            <a:r>
              <a:rPr lang="ru-RU" sz="1600" b="1" i="1" dirty="0"/>
              <a:t>Условные обозначения:</a:t>
            </a:r>
            <a:br>
              <a:rPr lang="ru-RU" sz="1600" b="1" i="1" dirty="0"/>
            </a:br>
            <a:r>
              <a:rPr lang="ru-RU" sz="1600" b="1" i="1" dirty="0"/>
              <a:t>              + </a:t>
            </a:r>
            <a:r>
              <a:rPr lang="ru-RU" sz="1600" b="1" i="1" dirty="0" smtClean="0"/>
              <a:t>- </a:t>
            </a:r>
            <a:r>
              <a:rPr lang="ru-RU" sz="1600" i="1" dirty="0" smtClean="0"/>
              <a:t>знает </a:t>
            </a:r>
            <a:r>
              <a:rPr lang="ru-RU" sz="1600" i="1" dirty="0"/>
              <a:t>и умеет принять на практике</a:t>
            </a:r>
            <a:br>
              <a:rPr lang="ru-RU" sz="1600" i="1" dirty="0"/>
            </a:br>
            <a:r>
              <a:rPr lang="en-US" sz="1600" b="1" i="1" dirty="0" smtClean="0"/>
              <a:t>V</a:t>
            </a:r>
            <a:r>
              <a:rPr lang="ru-RU" sz="1600" b="1" i="1" dirty="0" smtClean="0"/>
              <a:t> – </a:t>
            </a:r>
            <a:r>
              <a:rPr lang="ru-RU" sz="1600" i="1" dirty="0" smtClean="0"/>
              <a:t>знает</a:t>
            </a:r>
            <a:r>
              <a:rPr lang="ru-RU" sz="1600" i="1" dirty="0"/>
              <a:t>, но иногда ошибается</a:t>
            </a:r>
            <a:br>
              <a:rPr lang="ru-RU" sz="1600" i="1" dirty="0"/>
            </a:br>
            <a:r>
              <a:rPr lang="ru-RU" sz="1600" i="1" dirty="0"/>
              <a:t>     </a:t>
            </a:r>
            <a:r>
              <a:rPr lang="ru-RU" sz="1600" b="1" i="1" dirty="0"/>
              <a:t>? – </a:t>
            </a:r>
            <a:r>
              <a:rPr lang="ru-RU" sz="1600" i="1" dirty="0"/>
              <a:t>самостоятельно не выполняет</a:t>
            </a:r>
            <a:endParaRPr lang="ru-RU" sz="1600" b="1" i="1" dirty="0"/>
          </a:p>
        </p:txBody>
      </p:sp>
      <p:graphicFrame>
        <p:nvGraphicFramePr>
          <p:cNvPr id="22601" name="Group 73"/>
          <p:cNvGraphicFramePr>
            <a:graphicFrameLocks noGrp="1"/>
          </p:cNvGraphicFramePr>
          <p:nvPr>
            <p:ph type="tbl" idx="1"/>
          </p:nvPr>
        </p:nvGraphicFramePr>
        <p:xfrm>
          <a:off x="395288" y="1773238"/>
          <a:ext cx="8540750" cy="4727956"/>
        </p:xfrm>
        <a:graphic>
          <a:graphicData uri="http://schemas.openxmlformats.org/drawingml/2006/table">
            <a:tbl>
              <a:tblPr/>
              <a:tblGrid>
                <a:gridCol w="1462087"/>
                <a:gridCol w="6192838"/>
                <a:gridCol w="8858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Предмет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Умение и навыки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+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V</a:t>
                      </a:r>
                      <a:r>
                        <a:rPr kumimoji="0" 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Умеет работать самостоятельно.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Коммуникативные навыки: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умеет работать в группе;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высказывает свое мнение;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-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выслушивает мнение товарищей.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Темп чтения незнакомого текста.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Чтение целыми словами.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Русский язык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Писать слова с непроверяемыми написаниями.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Находить в предложении подлежащее и сказуемое.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Математика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Знание таблицы сложения однозначных чисел.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Знание алгоритма решения задач.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Окружающий мир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Различать объекты природы и предметы, созданные человеком.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Char char="•"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Различать основные признаки осени.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Подпись учителя _________________________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Подпись родителей _______________________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CC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7945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 «</a:t>
            </a:r>
            <a:r>
              <a:rPr lang="ru-RU" sz="4000" dirty="0">
                <a:solidFill>
                  <a:srgbClr val="7030A0"/>
                </a:solidFill>
              </a:rPr>
              <a:t>Карта успеха» ученика               </a:t>
            </a:r>
            <a:r>
              <a:rPr lang="ru-RU" sz="2800" i="1" dirty="0">
                <a:solidFill>
                  <a:srgbClr val="7030A0"/>
                </a:solidFill>
              </a:rPr>
              <a:t>(математика)</a:t>
            </a:r>
          </a:p>
        </p:txBody>
      </p:sp>
      <p:graphicFrame>
        <p:nvGraphicFramePr>
          <p:cNvPr id="18633" name="Group 201"/>
          <p:cNvGraphicFramePr>
            <a:graphicFrameLocks noGrp="1"/>
          </p:cNvGraphicFramePr>
          <p:nvPr>
            <p:ph idx="1"/>
          </p:nvPr>
        </p:nvGraphicFramePr>
        <p:xfrm>
          <a:off x="301625" y="1125538"/>
          <a:ext cx="8518525" cy="5361623"/>
        </p:xfrm>
        <a:graphic>
          <a:graphicData uri="http://schemas.openxmlformats.org/drawingml/2006/table">
            <a:tbl>
              <a:tblPr/>
              <a:tblGrid>
                <a:gridCol w="2182813"/>
                <a:gridCol w="863600"/>
                <a:gridCol w="863600"/>
                <a:gridCol w="720725"/>
                <a:gridCol w="935037"/>
                <a:gridCol w="865188"/>
                <a:gridCol w="719137"/>
                <a:gridCol w="698500"/>
                <a:gridCol w="669925"/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Умения и навыки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четверть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II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четверть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III</a:t>
                      </a:r>
                      <a:r>
                        <a:rPr kumimoji="0" lang="ru-RU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четверть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IV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четверть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сентябрь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октябрь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ноябрь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декабрь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февраль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март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апрель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2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май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Письмо цифр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Нумерация до 100: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запись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последовательность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сравнение чисел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Сложение и вычитание круглых десятков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Сложение двузначного числа с однозначным (без перехода через разряд)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Распознавание геометрических фигур на чертеже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Измерение длин с помощью линейки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«Лист самооценки ученика»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785794"/>
            <a:ext cx="8229600" cy="578647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dirty="0">
                <a:solidFill>
                  <a:srgbClr val="00FFFF"/>
                </a:solidFill>
              </a:rPr>
              <a:t>	</a:t>
            </a:r>
            <a:endParaRPr lang="ru-RU" sz="1800" dirty="0" smtClean="0">
              <a:solidFill>
                <a:srgbClr val="00FFFF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i="1" u="sng" dirty="0" smtClean="0">
                <a:solidFill>
                  <a:srgbClr val="00FFFF"/>
                </a:solidFill>
              </a:rPr>
              <a:t>                           </a:t>
            </a:r>
            <a:r>
              <a:rPr lang="ru-RU" sz="7400" b="1" i="1" u="sng" dirty="0" smtClean="0"/>
              <a:t>Цель </a:t>
            </a:r>
            <a:r>
              <a:rPr lang="ru-RU" sz="7400" b="1" i="1" u="sng" dirty="0"/>
              <a:t>использования: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7400" dirty="0" smtClean="0"/>
              <a:t>Работая </a:t>
            </a:r>
            <a:r>
              <a:rPr lang="ru-RU" sz="7400" dirty="0"/>
              <a:t>с этим листом, учитель может определить направление развития и пути работы над возникшими у ребенка проблемами.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7400" b="1" i="1" dirty="0"/>
              <a:t>	</a:t>
            </a:r>
            <a:r>
              <a:rPr lang="ru-RU" sz="7400" b="1" i="1" u="sng" dirty="0" smtClean="0"/>
              <a:t>Процедура </a:t>
            </a:r>
            <a:r>
              <a:rPr lang="ru-RU" sz="7400" b="1" i="1" u="sng" dirty="0"/>
              <a:t>и материал: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7400" dirty="0"/>
              <a:t>Лист самооценки заполняется в начале изучения темы и в конце.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7400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 smtClean="0"/>
              <a:t>Класс </a:t>
            </a:r>
            <a:r>
              <a:rPr lang="ru-RU" sz="8000" dirty="0"/>
              <a:t>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Фамилия, имя ___________________________________________________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Предмет 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Тема ___________________________________________________________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Что нового узнал? ________________________________________________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Чему новому научился? ____________________________________________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Чему хотел научиться, но не получилось? _____________________________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Почему не получилось? ____________________________________________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Какие проблемы возникли при работе над темой ? ______________________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8000" dirty="0"/>
              <a:t>Пути решения проблем. ____________________________________________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57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457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457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Что такое система оценки достижения планируемых результатов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5860"/>
            <a:ext cx="8643966" cy="535785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</a:t>
            </a:r>
            <a:r>
              <a:rPr lang="ru-RU" sz="3000" dirty="0" smtClean="0"/>
              <a:t>Система оценки достижения планируемых результатов освоения основной образовательной программы начального общего образования представляет собой один из инструментов реализации требований Стандарта к результатам освоения ООП НОО и направлена на обеспечение качества образования, что предполагает вовлечённость в </a:t>
            </a:r>
            <a:r>
              <a:rPr lang="ru-RU" sz="3000" dirty="0" err="1" smtClean="0"/>
              <a:t>оценоч</a:t>
            </a:r>
            <a:r>
              <a:rPr lang="ru-RU" sz="3000" dirty="0" smtClean="0"/>
              <a:t>-                      </a:t>
            </a:r>
            <a:r>
              <a:rPr lang="ru-RU" sz="3000" dirty="0" err="1" smtClean="0"/>
              <a:t>ную</a:t>
            </a:r>
            <a:r>
              <a:rPr lang="ru-RU" sz="3000" dirty="0" smtClean="0"/>
              <a:t> деятельность   как педагогов, так и обучающихся </a:t>
            </a:r>
            <a:endParaRPr lang="ru-RU" sz="3000" dirty="0"/>
          </a:p>
        </p:txBody>
      </p:sp>
      <p:pic>
        <p:nvPicPr>
          <p:cNvPr id="5" name="Picture 2" descr="E:\К ЗАЧЁТУ 14...2\картинка 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4572008"/>
            <a:ext cx="2143108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85274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Накопительная система оценивания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· </a:t>
            </a:r>
            <a:r>
              <a:rPr lang="ru-RU" b="1" dirty="0" smtClean="0"/>
              <a:t>К середине – концу начальной школы ученики переходят на накопительную систему оценивания, </a:t>
            </a:r>
            <a:r>
              <a:rPr lang="ru-RU" dirty="0" smtClean="0"/>
              <a:t>которая легко может быть переведена в любую форму отметки. Опишем её основные черты.</a:t>
            </a:r>
          </a:p>
          <a:p>
            <a:pPr>
              <a:buNone/>
            </a:pPr>
            <a:r>
              <a:rPr lang="ru-RU" dirty="0" smtClean="0"/>
              <a:t> </a:t>
            </a:r>
            <a:r>
              <a:rPr lang="ru-RU" b="1" dirty="0" smtClean="0"/>
              <a:t>Целью </a:t>
            </a:r>
            <a:r>
              <a:rPr lang="ru-RU" dirty="0" smtClean="0"/>
              <a:t>новой системы является оценка продвижения ученика по линиям развития и его выход на определённый уровень образования в соответствии с принципом минимакса. В процессе изучения того или иного предмета фиксируется, во-первых, продвижение ученика по линиям развития личности, а во-вторых, продвижение ученика от уровня «мини» к уровню «макси» по каждой линии развития в соответствии с принципом минимакса.</a:t>
            </a:r>
          </a:p>
          <a:p>
            <a:pPr>
              <a:buNone/>
            </a:pPr>
            <a:r>
              <a:rPr lang="ru-RU" b="1" dirty="0" smtClean="0"/>
              <a:t>Необходимый уровень</a:t>
            </a:r>
            <a:r>
              <a:rPr lang="ru-RU" dirty="0" smtClean="0"/>
              <a:t> – ориентировка на общегосударственный минимум требований (стандарт).</a:t>
            </a:r>
          </a:p>
          <a:p>
            <a:pPr>
              <a:buNone/>
            </a:pPr>
            <a:r>
              <a:rPr lang="ru-RU" b="1" dirty="0" smtClean="0"/>
              <a:t>Базовый уровень – </a:t>
            </a:r>
            <a:r>
              <a:rPr lang="ru-RU" dirty="0" smtClean="0"/>
              <a:t>требования программы.</a:t>
            </a:r>
          </a:p>
          <a:p>
            <a:pPr>
              <a:buNone/>
            </a:pPr>
            <a:r>
              <a:rPr lang="ru-RU" b="1" dirty="0" smtClean="0"/>
              <a:t>Максимальный уровень – </a:t>
            </a:r>
            <a:r>
              <a:rPr lang="ru-RU" dirty="0" smtClean="0"/>
              <a:t>объём возможностей, который выходит за пределы общих требований программы.</a:t>
            </a:r>
          </a:p>
          <a:p>
            <a:pPr>
              <a:buNone/>
            </a:pPr>
            <a:r>
              <a:rPr lang="ru-RU" dirty="0" smtClean="0"/>
              <a:t>Вместо отрицательных и положительных оценок за любое успешное действие ученик получает</a:t>
            </a:r>
            <a:r>
              <a:rPr lang="ru-RU" b="1" dirty="0" smtClean="0"/>
              <a:t> баллы успешности:</a:t>
            </a:r>
            <a:endParaRPr lang="ru-RU" dirty="0" smtClean="0"/>
          </a:p>
          <a:p>
            <a:r>
              <a:rPr lang="ru-RU" dirty="0" smtClean="0"/>
              <a:t>1 – 2 балла – необходимый уровень;</a:t>
            </a:r>
          </a:p>
          <a:p>
            <a:r>
              <a:rPr lang="ru-RU" dirty="0" smtClean="0"/>
              <a:t>3 – 4 балла – базовый уровень;</a:t>
            </a:r>
          </a:p>
          <a:p>
            <a:r>
              <a:rPr lang="ru-RU" dirty="0" smtClean="0"/>
              <a:t>5 – 6 баллов – максимальный уровень.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E:\К ЗАЧЁТУ 14...2\картинка 1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8286807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К ЗАЧЁТУ 14...2\картинка 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9"/>
            <a:ext cx="8429684" cy="62151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0620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Выводы по результатам накопительной оценки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О </a:t>
            </a:r>
            <a:r>
              <a:rPr lang="ru-RU" i="1" dirty="0" err="1" smtClean="0"/>
              <a:t>сформированности</a:t>
            </a:r>
            <a:r>
              <a:rPr lang="ru-RU" i="1" dirty="0" smtClean="0"/>
              <a:t> у обучающегося  универсальных и предметных способов действий, опорной системы знаний</a:t>
            </a:r>
          </a:p>
          <a:p>
            <a:r>
              <a:rPr lang="ru-RU" i="1" dirty="0" smtClean="0"/>
              <a:t>О </a:t>
            </a:r>
            <a:r>
              <a:rPr lang="ru-RU" i="1" dirty="0" err="1" smtClean="0"/>
              <a:t>сформированности</a:t>
            </a:r>
            <a:r>
              <a:rPr lang="ru-RU" i="1" dirty="0" smtClean="0"/>
              <a:t> основ умения учиться</a:t>
            </a:r>
          </a:p>
          <a:p>
            <a:r>
              <a:rPr lang="ru-RU" i="1" dirty="0" smtClean="0"/>
              <a:t>Об индивидуальном прогрессе в основных сферах развития личности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477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Оценивание учебных достижений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229600" cy="5054617"/>
          </a:xfrm>
        </p:spPr>
        <p:txBody>
          <a:bodyPr/>
          <a:lstStyle/>
          <a:p>
            <a:r>
              <a:rPr lang="ru-RU" sz="2800" dirty="0" smtClean="0"/>
              <a:t>Таким образом, школьная система оценивания, ориентированная на эффективное обучение, должна как минимум позволять:</a:t>
            </a:r>
          </a:p>
          <a:p>
            <a:r>
              <a:rPr lang="ru-RU" sz="2800" dirty="0" smtClean="0"/>
              <a:t>- осуществлять информативную и регулируемую обратную связь;</a:t>
            </a:r>
          </a:p>
          <a:p>
            <a:r>
              <a:rPr lang="ru-RU" sz="2800" dirty="0" smtClean="0"/>
              <a:t>- использовать эту связь как </a:t>
            </a:r>
            <a:r>
              <a:rPr lang="ru-RU" sz="2800" b="1" dirty="0" smtClean="0"/>
              <a:t>форму поощрения</a:t>
            </a:r>
            <a:r>
              <a:rPr lang="ru-RU" sz="2800" dirty="0" smtClean="0"/>
              <a:t>, но не наказания;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01000" cy="6477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Оценивание учебных достижений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r>
              <a:rPr lang="ru-RU" sz="2800" dirty="0" smtClean="0"/>
              <a:t>- отмечать с её помощью даже незначительные успехи, позволяя учащимся продвигаться в собственном темпе;</a:t>
            </a:r>
          </a:p>
          <a:p>
            <a:r>
              <a:rPr lang="ru-RU" sz="2800" dirty="0" smtClean="0"/>
              <a:t>- ориентировать ученика на успех;</a:t>
            </a:r>
          </a:p>
          <a:p>
            <a:r>
              <a:rPr lang="ru-RU" sz="2800" dirty="0" smtClean="0"/>
              <a:t>-отражать достижения всех детей, а не только  достижения ограниченной группы учеников, содействовать становлению и развитию самооценки. </a:t>
            </a:r>
          </a:p>
          <a:p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E:\К ЗАЧЁТУ 14...2\картинка 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7030A0"/>
                </a:solidFill>
              </a:rPr>
              <a:t>Система оценивания строится на основе следующих общих принципов: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864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1. Оценивание является постоянным процессом, естественным образом интегрированным в образовательную практику</a:t>
            </a:r>
          </a:p>
          <a:p>
            <a:pPr marL="0" indent="0">
              <a:buNone/>
            </a:pPr>
            <a:r>
              <a:rPr lang="ru-RU" dirty="0" smtClean="0"/>
              <a:t>2. Оценивание является </a:t>
            </a:r>
            <a:r>
              <a:rPr lang="ru-RU" dirty="0" err="1" smtClean="0"/>
              <a:t>критериальным</a:t>
            </a:r>
            <a:r>
              <a:rPr lang="ru-RU" dirty="0" smtClean="0"/>
              <a:t>. Основными критериями выступают планируемые результаты.</a:t>
            </a:r>
          </a:p>
          <a:p>
            <a:pPr marL="0" indent="0">
              <a:buNone/>
            </a:pPr>
            <a:r>
              <a:rPr lang="ru-RU" dirty="0" smtClean="0"/>
              <a:t>3. Система оценивания строится на основе </a:t>
            </a:r>
            <a:r>
              <a:rPr lang="ru-RU" dirty="0" err="1" smtClean="0"/>
              <a:t>уровнего</a:t>
            </a:r>
            <a:r>
              <a:rPr lang="ru-RU" dirty="0" smtClean="0"/>
              <a:t> подхода к достижению планируемых результатов</a:t>
            </a:r>
          </a:p>
          <a:p>
            <a:pPr marL="0" indent="0">
              <a:buNone/>
            </a:pPr>
            <a:r>
              <a:rPr lang="ru-RU" dirty="0" smtClean="0"/>
              <a:t>4. Система оценивания способствует диагностике индивидуального прогресса обучающихся в достижении требований стандарта и в достижении планируемых результатов освоения программ начального образования</a:t>
            </a:r>
          </a:p>
          <a:p>
            <a:pPr marL="0" indent="0">
              <a:buNone/>
            </a:pPr>
            <a:r>
              <a:rPr lang="ru-RU" dirty="0" smtClean="0"/>
              <a:t>5. Оцениваться с помощью отметки могут только результаты деятельности ученика и процесс их формирования, но </a:t>
            </a:r>
            <a:r>
              <a:rPr lang="ru-RU" b="1" dirty="0" smtClean="0"/>
              <a:t>не личные качества ребёнка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7606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57200" y="116632"/>
            <a:ext cx="8229600" cy="124066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Как выстраивается система оценивания, её направленность…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57298"/>
            <a:ext cx="8280920" cy="524005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Таким образом, система оценивания выстраивается так, чтобы учащиеся включались в контрольно-оценочную деятельность, приобретая навыки и привычку к самооценке и </a:t>
            </a:r>
            <a:r>
              <a:rPr lang="ru-RU" dirty="0" err="1" smtClean="0"/>
              <a:t>взаимооценке</a:t>
            </a:r>
            <a:r>
              <a:rPr lang="ru-RU" dirty="0" smtClean="0"/>
              <a:t>.  Система оценивания направлена на получение информации, позволяющей </a:t>
            </a:r>
            <a:r>
              <a:rPr lang="ru-RU" b="1" i="1" dirty="0" smtClean="0"/>
              <a:t>учащимся – обрести уверенность в своих возможностях, </a:t>
            </a:r>
          </a:p>
          <a:p>
            <a:pPr marL="0" indent="0">
              <a:buNone/>
            </a:pPr>
            <a:r>
              <a:rPr lang="ru-RU" b="1" i="1" dirty="0" smtClean="0"/>
              <a:t>родителям отслеживать процесс и результат обучения и развития своего ребёнка, </a:t>
            </a:r>
          </a:p>
          <a:p>
            <a:pPr marL="0" indent="0">
              <a:buNone/>
            </a:pPr>
            <a:r>
              <a:rPr lang="ru-RU" b="1" i="1" dirty="0" smtClean="0"/>
              <a:t>учителям – оценить успешность своей педагогической деятельности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1501643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Комплексный подход к системе оценивания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Он позволяет вести оценку достижения обучающимися всех трёх групп результатов образования :</a:t>
            </a:r>
          </a:p>
          <a:p>
            <a:r>
              <a:rPr lang="ru-RU" dirty="0" smtClean="0"/>
              <a:t>-личностных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метапредметных</a:t>
            </a:r>
            <a:endParaRPr lang="ru-RU" dirty="0" smtClean="0"/>
          </a:p>
          <a:p>
            <a:r>
              <a:rPr lang="ru-RU" dirty="0" smtClean="0"/>
              <a:t>-предметных</a:t>
            </a:r>
          </a:p>
          <a:p>
            <a:pPr marL="0" indent="0">
              <a:buNone/>
            </a:pPr>
            <a:r>
              <a:rPr lang="ru-RU" dirty="0" smtClean="0"/>
              <a:t>         Основным объектом, содержательной и </a:t>
            </a:r>
            <a:r>
              <a:rPr lang="ru-RU" dirty="0" err="1" smtClean="0"/>
              <a:t>критериальной</a:t>
            </a:r>
            <a:r>
              <a:rPr lang="ru-RU" dirty="0" smtClean="0"/>
              <a:t> базой итоговой оценки подготовки выпускников на ступени НОО выступают планируемые результаты, составляющие содержание блока «Выпускники научатся» для каждой учебной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881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Нормативные документы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175" marR="54610" indent="454025" algn="just">
              <a:lnSpc>
                <a:spcPct val="115000"/>
              </a:lnSpc>
              <a:spcBef>
                <a:spcPts val="25"/>
              </a:spcBef>
              <a:spcAft>
                <a:spcPts val="0"/>
              </a:spcAft>
              <a:tabLst>
                <a:tab pos="682625" algn="l"/>
              </a:tabLst>
            </a:pPr>
            <a:r>
              <a:rPr lang="ru-RU" dirty="0" smtClean="0"/>
              <a:t>В соответствии с пунктом 19.9. ФГОС НОО, утвержденного приказом Министерства образования и науки РФ 6 октября 2009 года № 373 каждое ОУ разрабатывает и утверждает </a:t>
            </a:r>
            <a:r>
              <a:rPr lang="ru-RU" i="1" dirty="0" smtClean="0"/>
              <a:t>«</a:t>
            </a:r>
            <a:r>
              <a:rPr lang="ru-RU" b="1" i="1" dirty="0" smtClean="0"/>
              <a:t>П</a:t>
            </a:r>
            <a:r>
              <a:rPr lang="ru-RU" b="1" i="1" dirty="0" smtClean="0">
                <a:latin typeface="Times New Roman"/>
                <a:ea typeface="Times New Roman"/>
              </a:rPr>
              <a:t>оложение о системе оценок, формах и порядке промежуточной аттестации  обучающихся начальной ступени образования в общеобразовательном учреждении».</a:t>
            </a:r>
            <a:endParaRPr lang="ru-RU" dirty="0" smtClean="0">
              <a:latin typeface="Times New Roman"/>
              <a:ea typeface="Times New Roman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99411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2218</Words>
  <Application>Microsoft Office PowerPoint</Application>
  <PresentationFormat>Экран (4:3)</PresentationFormat>
  <Paragraphs>542</Paragraphs>
  <Slides>56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7" baseType="lpstr">
      <vt:lpstr>Тема Office</vt:lpstr>
      <vt:lpstr>«Современные подходы к оцениванию образовательных результатов»</vt:lpstr>
      <vt:lpstr> Надо учить не содержанию науки, а деятельности по её освоению. В.Г.Белинский Система оценки достижения планируемых результатов освоения основной образовательной программы начального общего образования в «Школе 2100» (технология оценивания образовательных достижений (учебных успехов) </vt:lpstr>
      <vt:lpstr>Презентация PowerPoint</vt:lpstr>
      <vt:lpstr>Оценивание предметных результатов</vt:lpstr>
      <vt:lpstr>Что такое система оценки достижения планируемых результатов</vt:lpstr>
      <vt:lpstr>Система оценивания строится на основе следующих общих принципов:</vt:lpstr>
      <vt:lpstr>Как выстраивается система оценивания, её направленность…</vt:lpstr>
      <vt:lpstr>Комплексный подход к системе оценивания </vt:lpstr>
      <vt:lpstr>Нормативные документы</vt:lpstr>
      <vt:lpstr>1. Основная образовательная программа начального общего образования МОУ Большесельской СОШ 2015 г.</vt:lpstr>
      <vt:lpstr>Содержание, формы и порядок проведения текущего контроля успеваемости обучающихся</vt:lpstr>
      <vt:lpstr>Презентация PowerPoint</vt:lpstr>
      <vt:lpstr>Система оценивания в начальной школе</vt:lpstr>
      <vt:lpstr>В первых классах начальной школы – безотметочное обучение осуществляется в форме с зачёта по каждой теме.</vt:lpstr>
      <vt:lpstr>Соотношение внешней и внутренней оценки на начальной ступени образования. Итоговая оценка.</vt:lpstr>
      <vt:lpstr>Измерительные материалы для итоговой оценки</vt:lpstr>
      <vt:lpstr>Измерительные материалы для итоговой оценки</vt:lpstr>
      <vt:lpstr>Рабочая тетрадь «Школьный старт» Т.В.Бегловой, М.Р.Битяновой</vt:lpstr>
      <vt:lpstr>Измерительные материалы для итоговой оценки</vt:lpstr>
      <vt:lpstr>Оценивание учебных достижений</vt:lpstr>
      <vt:lpstr>Презентация PowerPoint</vt:lpstr>
      <vt:lpstr>Презентация PowerPoint</vt:lpstr>
      <vt:lpstr>Презентация PowerPoint</vt:lpstr>
      <vt:lpstr>Презентация PowerPoint</vt:lpstr>
      <vt:lpstr>Оценочный лист по предмету (самооценка ученика входная, 1-ое полугодие, итоговая, итог)</vt:lpstr>
      <vt:lpstr>Учитель Тематический лист ученика по предмету Ученик: Иван Леонов Предмет: русский язык Тема «Предложение»</vt:lpstr>
      <vt:lpstr>Презентация PowerPoint</vt:lpstr>
      <vt:lpstr>Тематический лист класса (портфолио учителя) Предмет:русский язык Тема: «Предложение»</vt:lpstr>
      <vt:lpstr>Презентация PowerPoint</vt:lpstr>
      <vt:lpstr>Оценивание учебных достижений</vt:lpstr>
      <vt:lpstr>Оценивание учебных достижений</vt:lpstr>
      <vt:lpstr>Оценивание учебных достижений</vt:lpstr>
      <vt:lpstr>Первый метод оценки личностных результатов учащихся  в ОП </vt:lpstr>
      <vt:lpstr>Оценка ученика и учителя</vt:lpstr>
      <vt:lpstr>Измерительные материалы для итоговой оценки</vt:lpstr>
      <vt:lpstr>«Диагностика метапредметных и личностных  результатов начального образования» Р.Н.Бунеева и др. </vt:lpstr>
      <vt:lpstr>«Диагностика метапредметных и личностных  результатов начального образования» Р.Н.Бунеева и др. </vt:lpstr>
      <vt:lpstr>«Диагностика метапредметных и личностных  результатов начального образования» Р.Н.Бунеева и др. </vt:lpstr>
      <vt:lpstr>Презентация PowerPoint</vt:lpstr>
      <vt:lpstr>Презентация PowerPoint</vt:lpstr>
      <vt:lpstr>Презентация PowerPoint</vt:lpstr>
      <vt:lpstr>Презентация PowerPoint</vt:lpstr>
      <vt:lpstr>Организация накопительной системы оценки. Портфолио.</vt:lpstr>
      <vt:lpstr>Оценка личностных результатов </vt:lpstr>
      <vt:lpstr>Дневник школьника</vt:lpstr>
      <vt:lpstr>Лист индивидуальных достижений </vt:lpstr>
      <vt:lpstr>«Карта успеха» за I четверть  Условные обозначения:               + - знает и умеет принять на практике V – знает, но иногда ошибается      ? – самостоятельно не выполняет</vt:lpstr>
      <vt:lpstr> «Карта успеха» ученика               (математика)</vt:lpstr>
      <vt:lpstr>«Лист самооценки ученика»</vt:lpstr>
      <vt:lpstr>Накопительная система оценивания</vt:lpstr>
      <vt:lpstr>Презентация PowerPoint</vt:lpstr>
      <vt:lpstr>Презентация PowerPoint</vt:lpstr>
      <vt:lpstr>Выводы по результатам накопительной оценки</vt:lpstr>
      <vt:lpstr>Оценивание учебных достижений</vt:lpstr>
      <vt:lpstr>Оценивание учебных достижений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Зачётная работа по теме                        « Современные подходы к оцениванию образовательных результатов»</dc:title>
  <dc:creator>Учитель</dc:creator>
  <cp:lastModifiedBy>user</cp:lastModifiedBy>
  <cp:revision>49</cp:revision>
  <dcterms:created xsi:type="dcterms:W3CDTF">2016-04-13T08:36:01Z</dcterms:created>
  <dcterms:modified xsi:type="dcterms:W3CDTF">2017-11-02T12:58:00Z</dcterms:modified>
</cp:coreProperties>
</file>